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28" r:id="rId3"/>
    <p:sldId id="257" r:id="rId4"/>
    <p:sldId id="333" r:id="rId5"/>
    <p:sldId id="329" r:id="rId6"/>
    <p:sldId id="336" r:id="rId7"/>
    <p:sldId id="334" r:id="rId8"/>
    <p:sldId id="331" r:id="rId9"/>
    <p:sldId id="258" r:id="rId10"/>
    <p:sldId id="332" r:id="rId11"/>
    <p:sldId id="335" r:id="rId12"/>
    <p:sldId id="330" r:id="rId13"/>
    <p:sldId id="337" r:id="rId14"/>
    <p:sldId id="338" r:id="rId15"/>
    <p:sldId id="346" r:id="rId16"/>
    <p:sldId id="344" r:id="rId17"/>
    <p:sldId id="343" r:id="rId18"/>
    <p:sldId id="339" r:id="rId19"/>
    <p:sldId id="347" r:id="rId20"/>
    <p:sldId id="348" r:id="rId21"/>
    <p:sldId id="340" r:id="rId22"/>
    <p:sldId id="341" r:id="rId23"/>
    <p:sldId id="342" r:id="rId24"/>
    <p:sldId id="345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27" r:id="rId37"/>
    <p:sldId id="306" r:id="rId3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5A7FA9"/>
    <a:srgbClr val="D1D6D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185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2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tags" Target="../tags/tag40.x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jpe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jpe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exels-photo-109049"/>
          <p:cNvPicPr>
            <a:picLocks noChangeAspect="1"/>
          </p:cNvPicPr>
          <p:nvPr/>
        </p:nvPicPr>
        <p:blipFill>
          <a:blip r:embed="rId3"/>
          <a:srcRect t="14079"/>
          <a:stretch>
            <a:fillRect/>
          </a:stretch>
        </p:blipFill>
        <p:spPr>
          <a:xfrm>
            <a:off x="-17145" y="955040"/>
            <a:ext cx="8633460" cy="4947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13880" y="-3175"/>
            <a:ext cx="3994150" cy="47453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7333296" y="1704048"/>
            <a:ext cx="3770456" cy="1754326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BACK</a:t>
            </a:r>
          </a:p>
          <a:p>
            <a:pPr algn="l">
              <a:lnSpc>
                <a:spcPct val="90000"/>
              </a:lnSpc>
            </a:pPr>
            <a:r>
              <a:rPr lang="en-US" altLang="zh-C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PACKERS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53025" y="1101090"/>
            <a:ext cx="3431540" cy="358874"/>
            <a:chOff x="5153025" y="1101090"/>
            <a:chExt cx="3431540" cy="358874"/>
          </a:xfrm>
        </p:grpSpPr>
        <p:sp>
          <p:nvSpPr>
            <p:cNvPr id="7" name="圆角矩形 6"/>
            <p:cNvSpPr/>
            <p:nvPr/>
          </p:nvSpPr>
          <p:spPr>
            <a:xfrm>
              <a:off x="5229225" y="1101090"/>
              <a:ext cx="3243580" cy="338554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153025" y="1121410"/>
              <a:ext cx="3431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charset="0"/>
                </a:rPr>
                <a:t>Feed</a:t>
              </a:r>
              <a:r>
                <a:rPr lang="zh-CN" altLang="en-US" sz="1600" dirty="0">
                  <a:latin typeface="Times New Roman" panose="02020603050405020304" charset="0"/>
                </a:rPr>
                <a:t> </a:t>
              </a:r>
              <a:r>
                <a:rPr lang="en-US" altLang="zh-CN" sz="1600" dirty="0">
                  <a:latin typeface="Times New Roman" panose="02020603050405020304" charset="0"/>
                </a:rPr>
                <a:t>your</a:t>
              </a:r>
              <a:r>
                <a:rPr lang="zh-CN" altLang="en-US" sz="1600" dirty="0">
                  <a:latin typeface="Times New Roman" panose="02020603050405020304" charset="0"/>
                </a:rPr>
                <a:t> </a:t>
              </a:r>
              <a:r>
                <a:rPr lang="en-US" altLang="zh-CN" sz="1600" dirty="0">
                  <a:latin typeface="Times New Roman" panose="02020603050405020304" charset="0"/>
                </a:rPr>
                <a:t>wanderlust</a:t>
              </a:r>
              <a:r>
                <a:rPr lang="zh-CN" altLang="en-US" sz="1600" dirty="0">
                  <a:latin typeface="Times New Roman" panose="02020603050405020304" charset="0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8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0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0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exels-photo-109049"/>
          <p:cNvPicPr>
            <a:picLocks noChangeAspect="1"/>
          </p:cNvPicPr>
          <p:nvPr/>
        </p:nvPicPr>
        <p:blipFill>
          <a:blip r:embed="rId2"/>
          <a:srcRect t="14079"/>
          <a:stretch>
            <a:fillRect/>
          </a:stretch>
        </p:blipFill>
        <p:spPr>
          <a:xfrm>
            <a:off x="3557905" y="955040"/>
            <a:ext cx="8633460" cy="49479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26247" y="955039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35785" y="1241106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OUTLINE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855608" y="247650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PROBLEM STATEMENT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5607" y="3110265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APPROACH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30842" y="3747371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OBJECT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30782" y="4381136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FUNCTIONALITIES</a:t>
            </a:r>
          </a:p>
        </p:txBody>
      </p:sp>
      <p:sp>
        <p:nvSpPr>
          <p:cNvPr id="10" name="椭圆 9"/>
          <p:cNvSpPr/>
          <p:nvPr/>
        </p:nvSpPr>
        <p:spPr>
          <a:xfrm>
            <a:off x="2437460" y="4436063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37460" y="3802298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37460" y="251758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37460" y="4981574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D13D9077-6454-4CF6-86BA-1A9F4655F41F}"/>
              </a:ext>
            </a:extLst>
          </p:cNvPr>
          <p:cNvSpPr txBox="1"/>
          <p:nvPr/>
        </p:nvSpPr>
        <p:spPr>
          <a:xfrm>
            <a:off x="2855607" y="4926647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SCREEN SHOTS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FA54D939-C7D7-4968-A3B0-CDEAEF988F64}"/>
              </a:ext>
            </a:extLst>
          </p:cNvPr>
          <p:cNvSpPr/>
          <p:nvPr/>
        </p:nvSpPr>
        <p:spPr>
          <a:xfrm>
            <a:off x="2437460" y="317119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/>
      <p:bldP spid="50" grpId="0"/>
      <p:bldP spid="4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7"/>
          <p:cNvGrpSpPr>
            <a:grpSpLocks noChangeAspect="1"/>
          </p:cNvGrpSpPr>
          <p:nvPr/>
        </p:nvGrpSpPr>
        <p:grpSpPr>
          <a:xfrm>
            <a:off x="4875848" y="2271393"/>
            <a:ext cx="2318067" cy="2316162"/>
            <a:chOff x="1966507" y="2546470"/>
            <a:chExt cx="2848397" cy="2846056"/>
          </a:xfrm>
        </p:grpSpPr>
        <p:sp>
          <p:nvSpPr>
            <p:cNvPr id="49" name="Freeform 48"/>
            <p:cNvSpPr/>
            <p:nvPr/>
          </p:nvSpPr>
          <p:spPr>
            <a:xfrm>
              <a:off x="1966507" y="2546470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231822" y="0"/>
                  </a:moveTo>
                  <a:lnTo>
                    <a:pt x="1390905" y="0"/>
                  </a:lnTo>
                  <a:lnTo>
                    <a:pt x="1390905" y="0"/>
                  </a:lnTo>
                  <a:lnTo>
                    <a:pt x="1390905" y="1159083"/>
                  </a:lnTo>
                  <a:cubicBezTo>
                    <a:pt x="1390905" y="1287115"/>
                    <a:pt x="1287115" y="1390905"/>
                    <a:pt x="1159083" y="1390905"/>
                  </a:cubicBezTo>
                  <a:lnTo>
                    <a:pt x="0" y="1390905"/>
                  </a:lnTo>
                  <a:lnTo>
                    <a:pt x="0" y="1390905"/>
                  </a:lnTo>
                  <a:lnTo>
                    <a:pt x="0" y="231822"/>
                  </a:lnTo>
                  <a:cubicBezTo>
                    <a:pt x="0" y="103790"/>
                    <a:pt x="103790" y="0"/>
                    <a:pt x="231822" y="0"/>
                  </a:cubicBezTo>
                  <a:close/>
                </a:path>
              </a:pathLst>
            </a:custGeom>
            <a:solidFill>
              <a:srgbClr val="262626">
                <a:alpha val="85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6" rIns="274146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3424063" y="2546470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1390905" y="231822"/>
                  </a:moveTo>
                  <a:lnTo>
                    <a:pt x="1390905" y="1390905"/>
                  </a:lnTo>
                  <a:lnTo>
                    <a:pt x="1390905" y="1390905"/>
                  </a:lnTo>
                  <a:lnTo>
                    <a:pt x="231822" y="1390905"/>
                  </a:lnTo>
                  <a:cubicBezTo>
                    <a:pt x="103790" y="1390905"/>
                    <a:pt x="0" y="1287115"/>
                    <a:pt x="0" y="1159083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159083" y="0"/>
                  </a:lnTo>
                  <a:cubicBezTo>
                    <a:pt x="1287115" y="0"/>
                    <a:pt x="1390905" y="103790"/>
                    <a:pt x="1390905" y="23182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6" rIns="274146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424063" y="4001685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1159083" y="1390905"/>
                  </a:moveTo>
                  <a:lnTo>
                    <a:pt x="0" y="1390905"/>
                  </a:lnTo>
                  <a:lnTo>
                    <a:pt x="0" y="1390905"/>
                  </a:lnTo>
                  <a:lnTo>
                    <a:pt x="0" y="231822"/>
                  </a:lnTo>
                  <a:cubicBezTo>
                    <a:pt x="0" y="103790"/>
                    <a:pt x="103790" y="0"/>
                    <a:pt x="231822" y="0"/>
                  </a:cubicBezTo>
                  <a:lnTo>
                    <a:pt x="1390905" y="0"/>
                  </a:lnTo>
                  <a:lnTo>
                    <a:pt x="1390905" y="0"/>
                  </a:lnTo>
                  <a:lnTo>
                    <a:pt x="1390905" y="1159083"/>
                  </a:lnTo>
                  <a:cubicBezTo>
                    <a:pt x="1390905" y="1287115"/>
                    <a:pt x="1287115" y="1390905"/>
                    <a:pt x="1159083" y="1390905"/>
                  </a:cubicBezTo>
                  <a:close/>
                </a:path>
              </a:pathLst>
            </a:custGeom>
            <a:solidFill>
              <a:srgbClr val="262626">
                <a:alpha val="81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7" rIns="274147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21600000">
              <a:off x="1968848" y="4001685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0" y="115908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59083" y="0"/>
                  </a:lnTo>
                  <a:cubicBezTo>
                    <a:pt x="1287115" y="0"/>
                    <a:pt x="1390905" y="103790"/>
                    <a:pt x="1390905" y="231822"/>
                  </a:cubicBezTo>
                  <a:lnTo>
                    <a:pt x="1390905" y="1390905"/>
                  </a:lnTo>
                  <a:lnTo>
                    <a:pt x="1390905" y="1390905"/>
                  </a:lnTo>
                  <a:lnTo>
                    <a:pt x="231822" y="1390905"/>
                  </a:lnTo>
                  <a:cubicBezTo>
                    <a:pt x="103790" y="1390905"/>
                    <a:pt x="0" y="1287115"/>
                    <a:pt x="0" y="115908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6" rIns="274146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" name="Group 60"/>
          <p:cNvGrpSpPr/>
          <p:nvPr/>
        </p:nvGrpSpPr>
        <p:grpSpPr>
          <a:xfrm>
            <a:off x="5343525" y="2779078"/>
            <a:ext cx="1504950" cy="1519237"/>
            <a:chOff x="1811980" y="2710655"/>
            <a:chExt cx="1505491" cy="1520152"/>
          </a:xfrm>
        </p:grpSpPr>
        <p:grpSp>
          <p:nvGrpSpPr>
            <p:cNvPr id="73745" name="Group 61"/>
            <p:cNvGrpSpPr>
              <a:grpSpLocks noChangeAspect="1"/>
            </p:cNvGrpSpPr>
            <p:nvPr/>
          </p:nvGrpSpPr>
          <p:grpSpPr>
            <a:xfrm>
              <a:off x="1811980" y="2710655"/>
              <a:ext cx="1505491" cy="1520152"/>
              <a:chOff x="2262147" y="2702382"/>
              <a:chExt cx="1677861" cy="1694199"/>
            </a:xfrm>
          </p:grpSpPr>
          <p:grpSp>
            <p:nvGrpSpPr>
              <p:cNvPr id="6" name="Group 63"/>
              <p:cNvGrpSpPr/>
              <p:nvPr/>
            </p:nvGrpSpPr>
            <p:grpSpPr>
              <a:xfrm>
                <a:off x="2269086" y="2717423"/>
                <a:ext cx="389342" cy="339426"/>
                <a:chOff x="7540014" y="4306907"/>
                <a:chExt cx="389342" cy="339426"/>
              </a:xfrm>
              <a:solidFill>
                <a:schemeClr val="bg1"/>
              </a:solidFill>
            </p:grpSpPr>
            <p:sp>
              <p:nvSpPr>
                <p:cNvPr id="75" name="Freeform 110"/>
                <p:cNvSpPr/>
                <p:nvPr/>
              </p:nvSpPr>
              <p:spPr bwMode="auto">
                <a:xfrm>
                  <a:off x="7799575" y="4409234"/>
                  <a:ext cx="102328" cy="102328"/>
                </a:xfrm>
                <a:custGeom>
                  <a:avLst/>
                  <a:gdLst>
                    <a:gd name="T0" fmla="*/ 0 w 41"/>
                    <a:gd name="T1" fmla="*/ 39 h 41"/>
                    <a:gd name="T2" fmla="*/ 3 w 41"/>
                    <a:gd name="T3" fmla="*/ 41 h 41"/>
                    <a:gd name="T4" fmla="*/ 41 w 41"/>
                    <a:gd name="T5" fmla="*/ 3 h 41"/>
                    <a:gd name="T6" fmla="*/ 39 w 41"/>
                    <a:gd name="T7" fmla="*/ 0 h 41"/>
                    <a:gd name="T8" fmla="*/ 0 w 41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1">
                      <a:moveTo>
                        <a:pt x="0" y="39"/>
                      </a:moveTo>
                      <a:lnTo>
                        <a:pt x="3" y="41"/>
                      </a:lnTo>
                      <a:lnTo>
                        <a:pt x="41" y="3"/>
                      </a:lnTo>
                      <a:lnTo>
                        <a:pt x="39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111"/>
                <p:cNvSpPr/>
                <p:nvPr/>
              </p:nvSpPr>
              <p:spPr bwMode="auto">
                <a:xfrm>
                  <a:off x="7777112" y="4381780"/>
                  <a:ext cx="109814" cy="114806"/>
                </a:xfrm>
                <a:custGeom>
                  <a:avLst/>
                  <a:gdLst>
                    <a:gd name="T0" fmla="*/ 37 w 44"/>
                    <a:gd name="T1" fmla="*/ 0 h 46"/>
                    <a:gd name="T2" fmla="*/ 0 w 44"/>
                    <a:gd name="T3" fmla="*/ 39 h 46"/>
                    <a:gd name="T4" fmla="*/ 6 w 44"/>
                    <a:gd name="T5" fmla="*/ 46 h 46"/>
                    <a:gd name="T6" fmla="*/ 44 w 44"/>
                    <a:gd name="T7" fmla="*/ 8 h 46"/>
                    <a:gd name="T8" fmla="*/ 37 w 44"/>
                    <a:gd name="T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6">
                      <a:moveTo>
                        <a:pt x="37" y="0"/>
                      </a:moveTo>
                      <a:lnTo>
                        <a:pt x="0" y="39"/>
                      </a:lnTo>
                      <a:lnTo>
                        <a:pt x="6" y="46"/>
                      </a:lnTo>
                      <a:lnTo>
                        <a:pt x="44" y="8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112"/>
                <p:cNvSpPr/>
                <p:nvPr/>
              </p:nvSpPr>
              <p:spPr bwMode="auto">
                <a:xfrm>
                  <a:off x="7757146" y="4366805"/>
                  <a:ext cx="104823" cy="104823"/>
                </a:xfrm>
                <a:custGeom>
                  <a:avLst/>
                  <a:gdLst>
                    <a:gd name="T0" fmla="*/ 0 w 42"/>
                    <a:gd name="T1" fmla="*/ 38 h 42"/>
                    <a:gd name="T2" fmla="*/ 4 w 42"/>
                    <a:gd name="T3" fmla="*/ 42 h 42"/>
                    <a:gd name="T4" fmla="*/ 42 w 42"/>
                    <a:gd name="T5" fmla="*/ 4 h 42"/>
                    <a:gd name="T6" fmla="*/ 38 w 42"/>
                    <a:gd name="T7" fmla="*/ 0 h 42"/>
                    <a:gd name="T8" fmla="*/ 0 w 42"/>
                    <a:gd name="T9" fmla="*/ 3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2">
                      <a:moveTo>
                        <a:pt x="0" y="38"/>
                      </a:moveTo>
                      <a:lnTo>
                        <a:pt x="4" y="42"/>
                      </a:lnTo>
                      <a:lnTo>
                        <a:pt x="42" y="4"/>
                      </a:lnTo>
                      <a:lnTo>
                        <a:pt x="38" y="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13"/>
                <p:cNvSpPr/>
                <p:nvPr/>
              </p:nvSpPr>
              <p:spPr bwMode="auto">
                <a:xfrm>
                  <a:off x="7729693" y="4469133"/>
                  <a:ext cx="69882" cy="69882"/>
                </a:xfrm>
                <a:custGeom>
                  <a:avLst/>
                  <a:gdLst>
                    <a:gd name="T0" fmla="*/ 28 w 28"/>
                    <a:gd name="T1" fmla="*/ 20 h 28"/>
                    <a:gd name="T2" fmla="*/ 8 w 28"/>
                    <a:gd name="T3" fmla="*/ 0 h 28"/>
                    <a:gd name="T4" fmla="*/ 0 w 28"/>
                    <a:gd name="T5" fmla="*/ 20 h 28"/>
                    <a:gd name="T6" fmla="*/ 9 w 28"/>
                    <a:gd name="T7" fmla="*/ 28 h 28"/>
                    <a:gd name="T8" fmla="*/ 28 w 28"/>
                    <a:gd name="T9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8">
                      <a:moveTo>
                        <a:pt x="28" y="20"/>
                      </a:moveTo>
                      <a:lnTo>
                        <a:pt x="8" y="0"/>
                      </a:lnTo>
                      <a:lnTo>
                        <a:pt x="0" y="20"/>
                      </a:lnTo>
                      <a:lnTo>
                        <a:pt x="9" y="28"/>
                      </a:lnTo>
                      <a:lnTo>
                        <a:pt x="2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14"/>
                <p:cNvSpPr/>
                <p:nvPr/>
              </p:nvSpPr>
              <p:spPr bwMode="auto">
                <a:xfrm>
                  <a:off x="7712222" y="4526535"/>
                  <a:ext cx="34941" cy="32446"/>
                </a:xfrm>
                <a:custGeom>
                  <a:avLst/>
                  <a:gdLst>
                    <a:gd name="T0" fmla="*/ 0 w 14"/>
                    <a:gd name="T1" fmla="*/ 13 h 13"/>
                    <a:gd name="T2" fmla="*/ 14 w 14"/>
                    <a:gd name="T3" fmla="*/ 6 h 13"/>
                    <a:gd name="T4" fmla="*/ 6 w 14"/>
                    <a:gd name="T5" fmla="*/ 0 h 13"/>
                    <a:gd name="T6" fmla="*/ 0 w 14"/>
                    <a:gd name="T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3">
                      <a:moveTo>
                        <a:pt x="0" y="13"/>
                      </a:moveTo>
                      <a:lnTo>
                        <a:pt x="14" y="6"/>
                      </a:lnTo>
                      <a:lnTo>
                        <a:pt x="6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115"/>
                <p:cNvSpPr/>
                <p:nvPr/>
              </p:nvSpPr>
              <p:spPr bwMode="auto">
                <a:xfrm>
                  <a:off x="7859474" y="4341848"/>
                  <a:ext cx="69882" cy="69882"/>
                </a:xfrm>
                <a:custGeom>
                  <a:avLst/>
                  <a:gdLst>
                    <a:gd name="T0" fmla="*/ 7 w 28"/>
                    <a:gd name="T1" fmla="*/ 0 h 28"/>
                    <a:gd name="T2" fmla="*/ 0 w 28"/>
                    <a:gd name="T3" fmla="*/ 8 h 28"/>
                    <a:gd name="T4" fmla="*/ 20 w 28"/>
                    <a:gd name="T5" fmla="*/ 28 h 28"/>
                    <a:gd name="T6" fmla="*/ 28 w 28"/>
                    <a:gd name="T7" fmla="*/ 20 h 28"/>
                    <a:gd name="T8" fmla="*/ 7 w 28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8">
                      <a:moveTo>
                        <a:pt x="7" y="0"/>
                      </a:moveTo>
                      <a:lnTo>
                        <a:pt x="0" y="8"/>
                      </a:lnTo>
                      <a:lnTo>
                        <a:pt x="20" y="28"/>
                      </a:lnTo>
                      <a:lnTo>
                        <a:pt x="28" y="2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16"/>
                <p:cNvSpPr/>
                <p:nvPr/>
              </p:nvSpPr>
              <p:spPr bwMode="auto">
                <a:xfrm>
                  <a:off x="7540014" y="4306907"/>
                  <a:ext cx="279527" cy="339426"/>
                </a:xfrm>
                <a:custGeom>
                  <a:avLst/>
                  <a:gdLst>
                    <a:gd name="T0" fmla="*/ 104 w 112"/>
                    <a:gd name="T1" fmla="*/ 101 h 136"/>
                    <a:gd name="T2" fmla="*/ 83 w 112"/>
                    <a:gd name="T3" fmla="*/ 101 h 136"/>
                    <a:gd name="T4" fmla="*/ 83 w 112"/>
                    <a:gd name="T5" fmla="*/ 129 h 136"/>
                    <a:gd name="T6" fmla="*/ 7 w 112"/>
                    <a:gd name="T7" fmla="*/ 129 h 136"/>
                    <a:gd name="T8" fmla="*/ 7 w 112"/>
                    <a:gd name="T9" fmla="*/ 32 h 136"/>
                    <a:gd name="T10" fmla="*/ 104 w 112"/>
                    <a:gd name="T11" fmla="*/ 32 h 136"/>
                    <a:gd name="T12" fmla="*/ 104 w 112"/>
                    <a:gd name="T13" fmla="*/ 40 h 136"/>
                    <a:gd name="T14" fmla="*/ 112 w 112"/>
                    <a:gd name="T15" fmla="*/ 32 h 136"/>
                    <a:gd name="T16" fmla="*/ 112 w 112"/>
                    <a:gd name="T17" fmla="*/ 6 h 136"/>
                    <a:gd name="T18" fmla="*/ 97 w 112"/>
                    <a:gd name="T19" fmla="*/ 6 h 136"/>
                    <a:gd name="T20" fmla="*/ 97 w 112"/>
                    <a:gd name="T21" fmla="*/ 20 h 136"/>
                    <a:gd name="T22" fmla="*/ 95 w 112"/>
                    <a:gd name="T23" fmla="*/ 20 h 136"/>
                    <a:gd name="T24" fmla="*/ 95 w 112"/>
                    <a:gd name="T25" fmla="*/ 0 h 136"/>
                    <a:gd name="T26" fmla="*/ 89 w 112"/>
                    <a:gd name="T27" fmla="*/ 0 h 136"/>
                    <a:gd name="T28" fmla="*/ 89 w 112"/>
                    <a:gd name="T29" fmla="*/ 20 h 136"/>
                    <a:gd name="T30" fmla="*/ 87 w 112"/>
                    <a:gd name="T31" fmla="*/ 20 h 136"/>
                    <a:gd name="T32" fmla="*/ 87 w 112"/>
                    <a:gd name="T33" fmla="*/ 6 h 136"/>
                    <a:gd name="T34" fmla="*/ 79 w 112"/>
                    <a:gd name="T35" fmla="*/ 6 h 136"/>
                    <a:gd name="T36" fmla="*/ 79 w 112"/>
                    <a:gd name="T37" fmla="*/ 20 h 136"/>
                    <a:gd name="T38" fmla="*/ 76 w 112"/>
                    <a:gd name="T39" fmla="*/ 20 h 136"/>
                    <a:gd name="T40" fmla="*/ 76 w 112"/>
                    <a:gd name="T41" fmla="*/ 0 h 136"/>
                    <a:gd name="T42" fmla="*/ 72 w 112"/>
                    <a:gd name="T43" fmla="*/ 0 h 136"/>
                    <a:gd name="T44" fmla="*/ 72 w 112"/>
                    <a:gd name="T45" fmla="*/ 20 h 136"/>
                    <a:gd name="T46" fmla="*/ 68 w 112"/>
                    <a:gd name="T47" fmla="*/ 20 h 136"/>
                    <a:gd name="T48" fmla="*/ 68 w 112"/>
                    <a:gd name="T49" fmla="*/ 6 h 136"/>
                    <a:gd name="T50" fmla="*/ 60 w 112"/>
                    <a:gd name="T51" fmla="*/ 6 h 136"/>
                    <a:gd name="T52" fmla="*/ 60 w 112"/>
                    <a:gd name="T53" fmla="*/ 20 h 136"/>
                    <a:gd name="T54" fmla="*/ 57 w 112"/>
                    <a:gd name="T55" fmla="*/ 20 h 136"/>
                    <a:gd name="T56" fmla="*/ 57 w 112"/>
                    <a:gd name="T57" fmla="*/ 0 h 136"/>
                    <a:gd name="T58" fmla="*/ 53 w 112"/>
                    <a:gd name="T59" fmla="*/ 0 h 136"/>
                    <a:gd name="T60" fmla="*/ 53 w 112"/>
                    <a:gd name="T61" fmla="*/ 20 h 136"/>
                    <a:gd name="T62" fmla="*/ 51 w 112"/>
                    <a:gd name="T63" fmla="*/ 20 h 136"/>
                    <a:gd name="T64" fmla="*/ 51 w 112"/>
                    <a:gd name="T65" fmla="*/ 6 h 136"/>
                    <a:gd name="T66" fmla="*/ 43 w 112"/>
                    <a:gd name="T67" fmla="*/ 6 h 136"/>
                    <a:gd name="T68" fmla="*/ 43 w 112"/>
                    <a:gd name="T69" fmla="*/ 20 h 136"/>
                    <a:gd name="T70" fmla="*/ 40 w 112"/>
                    <a:gd name="T71" fmla="*/ 20 h 136"/>
                    <a:gd name="T72" fmla="*/ 40 w 112"/>
                    <a:gd name="T73" fmla="*/ 0 h 136"/>
                    <a:gd name="T74" fmla="*/ 35 w 112"/>
                    <a:gd name="T75" fmla="*/ 0 h 136"/>
                    <a:gd name="T76" fmla="*/ 35 w 112"/>
                    <a:gd name="T77" fmla="*/ 20 h 136"/>
                    <a:gd name="T78" fmla="*/ 32 w 112"/>
                    <a:gd name="T79" fmla="*/ 20 h 136"/>
                    <a:gd name="T80" fmla="*/ 32 w 112"/>
                    <a:gd name="T81" fmla="*/ 6 h 136"/>
                    <a:gd name="T82" fmla="*/ 25 w 112"/>
                    <a:gd name="T83" fmla="*/ 6 h 136"/>
                    <a:gd name="T84" fmla="*/ 25 w 112"/>
                    <a:gd name="T85" fmla="*/ 20 h 136"/>
                    <a:gd name="T86" fmla="*/ 23 w 112"/>
                    <a:gd name="T87" fmla="*/ 20 h 136"/>
                    <a:gd name="T88" fmla="*/ 23 w 112"/>
                    <a:gd name="T89" fmla="*/ 0 h 136"/>
                    <a:gd name="T90" fmla="*/ 17 w 112"/>
                    <a:gd name="T91" fmla="*/ 0 h 136"/>
                    <a:gd name="T92" fmla="*/ 17 w 112"/>
                    <a:gd name="T93" fmla="*/ 20 h 136"/>
                    <a:gd name="T94" fmla="*/ 15 w 112"/>
                    <a:gd name="T95" fmla="*/ 20 h 136"/>
                    <a:gd name="T96" fmla="*/ 15 w 112"/>
                    <a:gd name="T97" fmla="*/ 6 h 136"/>
                    <a:gd name="T98" fmla="*/ 0 w 112"/>
                    <a:gd name="T99" fmla="*/ 6 h 136"/>
                    <a:gd name="T100" fmla="*/ 0 w 112"/>
                    <a:gd name="T101" fmla="*/ 24 h 136"/>
                    <a:gd name="T102" fmla="*/ 0 w 112"/>
                    <a:gd name="T103" fmla="*/ 28 h 136"/>
                    <a:gd name="T104" fmla="*/ 0 w 112"/>
                    <a:gd name="T105" fmla="*/ 136 h 136"/>
                    <a:gd name="T106" fmla="*/ 89 w 112"/>
                    <a:gd name="T107" fmla="*/ 136 h 136"/>
                    <a:gd name="T108" fmla="*/ 112 w 112"/>
                    <a:gd name="T109" fmla="*/ 110 h 136"/>
                    <a:gd name="T110" fmla="*/ 112 w 112"/>
                    <a:gd name="T111" fmla="*/ 84 h 136"/>
                    <a:gd name="T112" fmla="*/ 104 w 112"/>
                    <a:gd name="T113" fmla="*/ 92 h 136"/>
                    <a:gd name="T114" fmla="*/ 104 w 112"/>
                    <a:gd name="T115" fmla="*/ 10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2" h="136">
                      <a:moveTo>
                        <a:pt x="104" y="101"/>
                      </a:moveTo>
                      <a:lnTo>
                        <a:pt x="83" y="101"/>
                      </a:lnTo>
                      <a:lnTo>
                        <a:pt x="83" y="129"/>
                      </a:lnTo>
                      <a:lnTo>
                        <a:pt x="7" y="129"/>
                      </a:lnTo>
                      <a:lnTo>
                        <a:pt x="7" y="32"/>
                      </a:lnTo>
                      <a:lnTo>
                        <a:pt x="104" y="32"/>
                      </a:lnTo>
                      <a:lnTo>
                        <a:pt x="104" y="40"/>
                      </a:lnTo>
                      <a:lnTo>
                        <a:pt x="112" y="32"/>
                      </a:lnTo>
                      <a:lnTo>
                        <a:pt x="112" y="6"/>
                      </a:lnTo>
                      <a:lnTo>
                        <a:pt x="97" y="6"/>
                      </a:lnTo>
                      <a:lnTo>
                        <a:pt x="97" y="20"/>
                      </a:lnTo>
                      <a:lnTo>
                        <a:pt x="95" y="20"/>
                      </a:lnTo>
                      <a:lnTo>
                        <a:pt x="95" y="0"/>
                      </a:lnTo>
                      <a:lnTo>
                        <a:pt x="89" y="0"/>
                      </a:lnTo>
                      <a:lnTo>
                        <a:pt x="89" y="20"/>
                      </a:lnTo>
                      <a:lnTo>
                        <a:pt x="87" y="20"/>
                      </a:lnTo>
                      <a:lnTo>
                        <a:pt x="87" y="6"/>
                      </a:lnTo>
                      <a:lnTo>
                        <a:pt x="79" y="6"/>
                      </a:lnTo>
                      <a:lnTo>
                        <a:pt x="79" y="20"/>
                      </a:lnTo>
                      <a:lnTo>
                        <a:pt x="76" y="20"/>
                      </a:lnTo>
                      <a:lnTo>
                        <a:pt x="76" y="0"/>
                      </a:lnTo>
                      <a:lnTo>
                        <a:pt x="72" y="0"/>
                      </a:lnTo>
                      <a:lnTo>
                        <a:pt x="72" y="20"/>
                      </a:lnTo>
                      <a:lnTo>
                        <a:pt x="68" y="20"/>
                      </a:lnTo>
                      <a:lnTo>
                        <a:pt x="68" y="6"/>
                      </a:lnTo>
                      <a:lnTo>
                        <a:pt x="60" y="6"/>
                      </a:lnTo>
                      <a:lnTo>
                        <a:pt x="60" y="20"/>
                      </a:lnTo>
                      <a:lnTo>
                        <a:pt x="57" y="20"/>
                      </a:lnTo>
                      <a:lnTo>
                        <a:pt x="57" y="0"/>
                      </a:lnTo>
                      <a:lnTo>
                        <a:pt x="53" y="0"/>
                      </a:lnTo>
                      <a:lnTo>
                        <a:pt x="53" y="20"/>
                      </a:lnTo>
                      <a:lnTo>
                        <a:pt x="51" y="20"/>
                      </a:lnTo>
                      <a:lnTo>
                        <a:pt x="51" y="6"/>
                      </a:lnTo>
                      <a:lnTo>
                        <a:pt x="43" y="6"/>
                      </a:lnTo>
                      <a:lnTo>
                        <a:pt x="43" y="20"/>
                      </a:lnTo>
                      <a:lnTo>
                        <a:pt x="40" y="20"/>
                      </a:lnTo>
                      <a:lnTo>
                        <a:pt x="40" y="0"/>
                      </a:lnTo>
                      <a:lnTo>
                        <a:pt x="35" y="0"/>
                      </a:lnTo>
                      <a:lnTo>
                        <a:pt x="35" y="20"/>
                      </a:lnTo>
                      <a:lnTo>
                        <a:pt x="32" y="20"/>
                      </a:lnTo>
                      <a:lnTo>
                        <a:pt x="32" y="6"/>
                      </a:lnTo>
                      <a:lnTo>
                        <a:pt x="25" y="6"/>
                      </a:lnTo>
                      <a:lnTo>
                        <a:pt x="25" y="20"/>
                      </a:lnTo>
                      <a:lnTo>
                        <a:pt x="23" y="20"/>
                      </a:lnTo>
                      <a:lnTo>
                        <a:pt x="23" y="0"/>
                      </a:lnTo>
                      <a:lnTo>
                        <a:pt x="17" y="0"/>
                      </a:lnTo>
                      <a:lnTo>
                        <a:pt x="17" y="20"/>
                      </a:lnTo>
                      <a:lnTo>
                        <a:pt x="15" y="20"/>
                      </a:lnTo>
                      <a:lnTo>
                        <a:pt x="15" y="6"/>
                      </a:lnTo>
                      <a:lnTo>
                        <a:pt x="0" y="6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136"/>
                      </a:lnTo>
                      <a:lnTo>
                        <a:pt x="89" y="136"/>
                      </a:lnTo>
                      <a:lnTo>
                        <a:pt x="112" y="110"/>
                      </a:lnTo>
                      <a:lnTo>
                        <a:pt x="112" y="84"/>
                      </a:lnTo>
                      <a:lnTo>
                        <a:pt x="104" y="92"/>
                      </a:lnTo>
                      <a:lnTo>
                        <a:pt x="104" y="1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117"/>
                <p:cNvSpPr>
                  <a:spLocks noChangeArrowheads="1"/>
                </p:cNvSpPr>
                <p:nvPr/>
              </p:nvSpPr>
              <p:spPr bwMode="auto">
                <a:xfrm>
                  <a:off x="7589930" y="4421713"/>
                  <a:ext cx="109814" cy="1747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118"/>
                <p:cNvSpPr>
                  <a:spLocks noChangeArrowheads="1"/>
                </p:cNvSpPr>
                <p:nvPr/>
              </p:nvSpPr>
              <p:spPr bwMode="auto">
                <a:xfrm>
                  <a:off x="7589930" y="4461645"/>
                  <a:ext cx="109814" cy="1747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119"/>
                <p:cNvSpPr>
                  <a:spLocks noChangeArrowheads="1"/>
                </p:cNvSpPr>
                <p:nvPr/>
              </p:nvSpPr>
              <p:spPr bwMode="auto">
                <a:xfrm>
                  <a:off x="7589930" y="4506569"/>
                  <a:ext cx="109814" cy="149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Rectangle 120"/>
                <p:cNvSpPr>
                  <a:spLocks noChangeArrowheads="1"/>
                </p:cNvSpPr>
                <p:nvPr/>
              </p:nvSpPr>
              <p:spPr bwMode="auto">
                <a:xfrm>
                  <a:off x="7589930" y="4548998"/>
                  <a:ext cx="109814" cy="1747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" name="Group 64"/>
              <p:cNvGrpSpPr/>
              <p:nvPr/>
            </p:nvGrpSpPr>
            <p:grpSpPr>
              <a:xfrm>
                <a:off x="3560649" y="2702382"/>
                <a:ext cx="379359" cy="386846"/>
                <a:chOff x="7160655" y="2178006"/>
                <a:chExt cx="379359" cy="386846"/>
              </a:xfrm>
              <a:solidFill>
                <a:schemeClr val="bg1"/>
              </a:solidFill>
            </p:grpSpPr>
            <p:sp>
              <p:nvSpPr>
                <p:cNvPr id="72" name="Freeform 36"/>
                <p:cNvSpPr>
                  <a:spLocks noEditPoints="1"/>
                </p:cNvSpPr>
                <p:nvPr/>
              </p:nvSpPr>
              <p:spPr bwMode="auto">
                <a:xfrm>
                  <a:off x="7277956" y="2178006"/>
                  <a:ext cx="262058" cy="262058"/>
                </a:xfrm>
                <a:custGeom>
                  <a:avLst/>
                  <a:gdLst>
                    <a:gd name="T0" fmla="*/ 65 w 79"/>
                    <a:gd name="T1" fmla="*/ 14 h 79"/>
                    <a:gd name="T2" fmla="*/ 14 w 79"/>
                    <a:gd name="T3" fmla="*/ 14 h 79"/>
                    <a:gd name="T4" fmla="*/ 11 w 79"/>
                    <a:gd name="T5" fmla="*/ 63 h 79"/>
                    <a:gd name="T6" fmla="*/ 11 w 79"/>
                    <a:gd name="T7" fmla="*/ 63 h 79"/>
                    <a:gd name="T8" fmla="*/ 17 w 79"/>
                    <a:gd name="T9" fmla="*/ 68 h 79"/>
                    <a:gd name="T10" fmla="*/ 64 w 79"/>
                    <a:gd name="T11" fmla="*/ 65 h 79"/>
                    <a:gd name="T12" fmla="*/ 65 w 79"/>
                    <a:gd name="T13" fmla="*/ 14 h 79"/>
                    <a:gd name="T14" fmla="*/ 58 w 79"/>
                    <a:gd name="T15" fmla="*/ 59 h 79"/>
                    <a:gd name="T16" fmla="*/ 20 w 79"/>
                    <a:gd name="T17" fmla="*/ 59 h 79"/>
                    <a:gd name="T18" fmla="*/ 20 w 79"/>
                    <a:gd name="T19" fmla="*/ 21 h 79"/>
                    <a:gd name="T20" fmla="*/ 58 w 79"/>
                    <a:gd name="T21" fmla="*/ 21 h 79"/>
                    <a:gd name="T22" fmla="*/ 58 w 79"/>
                    <a:gd name="T23" fmla="*/ 5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9" h="79">
                      <a:moveTo>
                        <a:pt x="65" y="14"/>
                      </a:moveTo>
                      <a:cubicBezTo>
                        <a:pt x="51" y="0"/>
                        <a:pt x="28" y="0"/>
                        <a:pt x="14" y="14"/>
                      </a:cubicBezTo>
                      <a:cubicBezTo>
                        <a:pt x="0" y="28"/>
                        <a:pt x="0" y="49"/>
                        <a:pt x="11" y="63"/>
                      </a:cubicBezTo>
                      <a:cubicBezTo>
                        <a:pt x="11" y="63"/>
                        <a:pt x="11" y="63"/>
                        <a:pt x="11" y="63"/>
                      </a:cubicBezTo>
                      <a:cubicBezTo>
                        <a:pt x="14" y="66"/>
                        <a:pt x="15" y="67"/>
                        <a:pt x="17" y="68"/>
                      </a:cubicBezTo>
                      <a:cubicBezTo>
                        <a:pt x="31" y="79"/>
                        <a:pt x="51" y="78"/>
                        <a:pt x="64" y="65"/>
                      </a:cubicBezTo>
                      <a:cubicBezTo>
                        <a:pt x="78" y="51"/>
                        <a:pt x="79" y="29"/>
                        <a:pt x="65" y="14"/>
                      </a:cubicBezTo>
                      <a:close/>
                      <a:moveTo>
                        <a:pt x="58" y="59"/>
                      </a:moveTo>
                      <a:cubicBezTo>
                        <a:pt x="47" y="69"/>
                        <a:pt x="30" y="69"/>
                        <a:pt x="20" y="59"/>
                      </a:cubicBezTo>
                      <a:cubicBezTo>
                        <a:pt x="9" y="48"/>
                        <a:pt x="9" y="31"/>
                        <a:pt x="20" y="21"/>
                      </a:cubicBezTo>
                      <a:cubicBezTo>
                        <a:pt x="31" y="10"/>
                        <a:pt x="48" y="10"/>
                        <a:pt x="58" y="21"/>
                      </a:cubicBezTo>
                      <a:cubicBezTo>
                        <a:pt x="69" y="31"/>
                        <a:pt x="69" y="48"/>
                        <a:pt x="58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37"/>
                <p:cNvSpPr/>
                <p:nvPr/>
              </p:nvSpPr>
              <p:spPr bwMode="auto">
                <a:xfrm>
                  <a:off x="7160655" y="2400130"/>
                  <a:ext cx="159730" cy="164722"/>
                </a:xfrm>
                <a:custGeom>
                  <a:avLst/>
                  <a:gdLst>
                    <a:gd name="T0" fmla="*/ 0 w 64"/>
                    <a:gd name="T1" fmla="*/ 52 h 66"/>
                    <a:gd name="T2" fmla="*/ 12 w 64"/>
                    <a:gd name="T3" fmla="*/ 66 h 66"/>
                    <a:gd name="T4" fmla="*/ 64 w 64"/>
                    <a:gd name="T5" fmla="*/ 8 h 66"/>
                    <a:gd name="T6" fmla="*/ 55 w 64"/>
                    <a:gd name="T7" fmla="*/ 0 h 66"/>
                    <a:gd name="T8" fmla="*/ 0 w 64"/>
                    <a:gd name="T9" fmla="*/ 52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6">
                      <a:moveTo>
                        <a:pt x="0" y="52"/>
                      </a:moveTo>
                      <a:lnTo>
                        <a:pt x="12" y="66"/>
                      </a:lnTo>
                      <a:lnTo>
                        <a:pt x="64" y="8"/>
                      </a:lnTo>
                      <a:lnTo>
                        <a:pt x="55" y="0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38"/>
                <p:cNvSpPr/>
                <p:nvPr/>
              </p:nvSpPr>
              <p:spPr bwMode="auto">
                <a:xfrm>
                  <a:off x="7412728" y="2265358"/>
                  <a:ext cx="99831" cy="119797"/>
                </a:xfrm>
                <a:custGeom>
                  <a:avLst/>
                  <a:gdLst>
                    <a:gd name="T0" fmla="*/ 16 w 30"/>
                    <a:gd name="T1" fmla="*/ 0 h 36"/>
                    <a:gd name="T2" fmla="*/ 0 w 30"/>
                    <a:gd name="T3" fmla="*/ 34 h 36"/>
                    <a:gd name="T4" fmla="*/ 6 w 30"/>
                    <a:gd name="T5" fmla="*/ 36 h 36"/>
                    <a:gd name="T6" fmla="*/ 16 w 30"/>
                    <a:gd name="T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6" y="0"/>
                      </a:moveTo>
                      <a:cubicBezTo>
                        <a:pt x="20" y="26"/>
                        <a:pt x="0" y="34"/>
                        <a:pt x="0" y="34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30" y="21"/>
                        <a:pt x="16" y="0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65"/>
              <p:cNvGrpSpPr>
                <a:grpSpLocks noChangeAspect="1"/>
              </p:cNvGrpSpPr>
              <p:nvPr/>
            </p:nvGrpSpPr>
            <p:grpSpPr>
              <a:xfrm>
                <a:off x="2262147" y="4047702"/>
                <a:ext cx="396281" cy="348879"/>
                <a:chOff x="6040049" y="4182118"/>
                <a:chExt cx="521619" cy="459224"/>
              </a:xfrm>
              <a:solidFill>
                <a:schemeClr val="bg1"/>
              </a:solidFill>
            </p:grpSpPr>
            <p:sp>
              <p:nvSpPr>
                <p:cNvPr id="67" name="Freeform 84"/>
                <p:cNvSpPr/>
                <p:nvPr/>
              </p:nvSpPr>
              <p:spPr bwMode="auto">
                <a:xfrm>
                  <a:off x="6087469" y="4202084"/>
                  <a:ext cx="194671" cy="419291"/>
                </a:xfrm>
                <a:custGeom>
                  <a:avLst/>
                  <a:gdLst>
                    <a:gd name="T0" fmla="*/ 52 w 59"/>
                    <a:gd name="T1" fmla="*/ 5 h 126"/>
                    <a:gd name="T2" fmla="*/ 9 w 59"/>
                    <a:gd name="T3" fmla="*/ 38 h 126"/>
                    <a:gd name="T4" fmla="*/ 0 w 59"/>
                    <a:gd name="T5" fmla="*/ 39 h 126"/>
                    <a:gd name="T6" fmla="*/ 0 w 59"/>
                    <a:gd name="T7" fmla="*/ 86 h 126"/>
                    <a:gd name="T8" fmla="*/ 9 w 59"/>
                    <a:gd name="T9" fmla="*/ 88 h 126"/>
                    <a:gd name="T10" fmla="*/ 51 w 59"/>
                    <a:gd name="T11" fmla="*/ 119 h 126"/>
                    <a:gd name="T12" fmla="*/ 59 w 59"/>
                    <a:gd name="T13" fmla="*/ 119 h 126"/>
                    <a:gd name="T14" fmla="*/ 59 w 59"/>
                    <a:gd name="T15" fmla="*/ 5 h 126"/>
                    <a:gd name="T16" fmla="*/ 52 w 59"/>
                    <a:gd name="T17" fmla="*/ 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9" h="126">
                      <a:moveTo>
                        <a:pt x="52" y="5"/>
                      </a:move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8"/>
                        <a:pt x="5" y="38"/>
                        <a:pt x="0" y="39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5" y="87"/>
                        <a:pt x="9" y="88"/>
                        <a:pt x="9" y="88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119"/>
                        <a:pt x="59" y="126"/>
                        <a:pt x="59" y="119"/>
                      </a:cubicBezTo>
                      <a:cubicBezTo>
                        <a:pt x="59" y="112"/>
                        <a:pt x="59" y="11"/>
                        <a:pt x="59" y="5"/>
                      </a:cubicBezTo>
                      <a:cubicBezTo>
                        <a:pt x="59" y="0"/>
                        <a:pt x="52" y="5"/>
                        <a:pt x="5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85"/>
                <p:cNvSpPr/>
                <p:nvPr/>
              </p:nvSpPr>
              <p:spPr bwMode="auto">
                <a:xfrm>
                  <a:off x="6040049" y="4339353"/>
                  <a:ext cx="27454" cy="147252"/>
                </a:xfrm>
                <a:custGeom>
                  <a:avLst/>
                  <a:gdLst>
                    <a:gd name="T0" fmla="*/ 0 w 8"/>
                    <a:gd name="T1" fmla="*/ 8 h 44"/>
                    <a:gd name="T2" fmla="*/ 0 w 8"/>
                    <a:gd name="T3" fmla="*/ 38 h 44"/>
                    <a:gd name="T4" fmla="*/ 8 w 8"/>
                    <a:gd name="T5" fmla="*/ 44 h 44"/>
                    <a:gd name="T6" fmla="*/ 8 w 8"/>
                    <a:gd name="T7" fmla="*/ 0 h 44"/>
                    <a:gd name="T8" fmla="*/ 0 w 8"/>
                    <a:gd name="T9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4">
                      <a:moveTo>
                        <a:pt x="0" y="8"/>
                      </a:moveTo>
                      <a:cubicBezTo>
                        <a:pt x="0" y="16"/>
                        <a:pt x="0" y="32"/>
                        <a:pt x="0" y="38"/>
                      </a:cubicBezTo>
                      <a:cubicBezTo>
                        <a:pt x="0" y="40"/>
                        <a:pt x="4" y="42"/>
                        <a:pt x="8" y="44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2"/>
                        <a:pt x="0" y="4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86"/>
                <p:cNvSpPr/>
                <p:nvPr/>
              </p:nvSpPr>
              <p:spPr bwMode="auto">
                <a:xfrm>
                  <a:off x="6329559" y="4296924"/>
                  <a:ext cx="77370" cy="229612"/>
                </a:xfrm>
                <a:custGeom>
                  <a:avLst/>
                  <a:gdLst>
                    <a:gd name="T0" fmla="*/ 10 w 23"/>
                    <a:gd name="T1" fmla="*/ 2 h 69"/>
                    <a:gd name="T2" fmla="*/ 2 w 23"/>
                    <a:gd name="T3" fmla="*/ 2 h 69"/>
                    <a:gd name="T4" fmla="*/ 2 w 23"/>
                    <a:gd name="T5" fmla="*/ 10 h 69"/>
                    <a:gd name="T6" fmla="*/ 12 w 23"/>
                    <a:gd name="T7" fmla="*/ 35 h 69"/>
                    <a:gd name="T8" fmla="*/ 2 w 23"/>
                    <a:gd name="T9" fmla="*/ 60 h 69"/>
                    <a:gd name="T10" fmla="*/ 2 w 23"/>
                    <a:gd name="T11" fmla="*/ 67 h 69"/>
                    <a:gd name="T12" fmla="*/ 6 w 23"/>
                    <a:gd name="T13" fmla="*/ 69 h 69"/>
                    <a:gd name="T14" fmla="*/ 10 w 23"/>
                    <a:gd name="T15" fmla="*/ 67 h 69"/>
                    <a:gd name="T16" fmla="*/ 23 w 23"/>
                    <a:gd name="T17" fmla="*/ 35 h 69"/>
                    <a:gd name="T18" fmla="*/ 10 w 23"/>
                    <a:gd name="T1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69">
                      <a:moveTo>
                        <a:pt x="10" y="2"/>
                      </a:moveTo>
                      <a:cubicBezTo>
                        <a:pt x="7" y="0"/>
                        <a:pt x="4" y="0"/>
                        <a:pt x="2" y="2"/>
                      </a:cubicBezTo>
                      <a:cubicBezTo>
                        <a:pt x="0" y="4"/>
                        <a:pt x="0" y="8"/>
                        <a:pt x="2" y="10"/>
                      </a:cubicBezTo>
                      <a:cubicBezTo>
                        <a:pt x="9" y="17"/>
                        <a:pt x="12" y="26"/>
                        <a:pt x="12" y="35"/>
                      </a:cubicBezTo>
                      <a:cubicBezTo>
                        <a:pt x="12" y="44"/>
                        <a:pt x="9" y="53"/>
                        <a:pt x="2" y="60"/>
                      </a:cubicBezTo>
                      <a:cubicBezTo>
                        <a:pt x="0" y="62"/>
                        <a:pt x="0" y="65"/>
                        <a:pt x="2" y="67"/>
                      </a:cubicBezTo>
                      <a:cubicBezTo>
                        <a:pt x="3" y="68"/>
                        <a:pt x="4" y="69"/>
                        <a:pt x="6" y="69"/>
                      </a:cubicBezTo>
                      <a:cubicBezTo>
                        <a:pt x="7" y="69"/>
                        <a:pt x="9" y="68"/>
                        <a:pt x="10" y="67"/>
                      </a:cubicBezTo>
                      <a:cubicBezTo>
                        <a:pt x="19" y="58"/>
                        <a:pt x="23" y="47"/>
                        <a:pt x="23" y="35"/>
                      </a:cubicBezTo>
                      <a:cubicBezTo>
                        <a:pt x="23" y="23"/>
                        <a:pt x="19" y="11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87"/>
                <p:cNvSpPr/>
                <p:nvPr/>
              </p:nvSpPr>
              <p:spPr bwMode="auto">
                <a:xfrm>
                  <a:off x="6376980" y="4239521"/>
                  <a:ext cx="102328" cy="341923"/>
                </a:xfrm>
                <a:custGeom>
                  <a:avLst/>
                  <a:gdLst>
                    <a:gd name="T0" fmla="*/ 10 w 31"/>
                    <a:gd name="T1" fmla="*/ 2 h 103"/>
                    <a:gd name="T2" fmla="*/ 3 w 31"/>
                    <a:gd name="T3" fmla="*/ 2 h 103"/>
                    <a:gd name="T4" fmla="*/ 3 w 31"/>
                    <a:gd name="T5" fmla="*/ 10 h 103"/>
                    <a:gd name="T6" fmla="*/ 20 w 31"/>
                    <a:gd name="T7" fmla="*/ 52 h 103"/>
                    <a:gd name="T8" fmla="*/ 3 w 31"/>
                    <a:gd name="T9" fmla="*/ 94 h 103"/>
                    <a:gd name="T10" fmla="*/ 3 w 31"/>
                    <a:gd name="T11" fmla="*/ 102 h 103"/>
                    <a:gd name="T12" fmla="*/ 6 w 31"/>
                    <a:gd name="T13" fmla="*/ 103 h 103"/>
                    <a:gd name="T14" fmla="*/ 10 w 31"/>
                    <a:gd name="T15" fmla="*/ 102 h 103"/>
                    <a:gd name="T16" fmla="*/ 31 w 31"/>
                    <a:gd name="T17" fmla="*/ 52 h 103"/>
                    <a:gd name="T18" fmla="*/ 10 w 31"/>
                    <a:gd name="T19" fmla="*/ 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103">
                      <a:moveTo>
                        <a:pt x="10" y="2"/>
                      </a:moveTo>
                      <a:cubicBezTo>
                        <a:pt x="8" y="0"/>
                        <a:pt x="5" y="0"/>
                        <a:pt x="3" y="2"/>
                      </a:cubicBezTo>
                      <a:cubicBezTo>
                        <a:pt x="0" y="4"/>
                        <a:pt x="0" y="8"/>
                        <a:pt x="3" y="10"/>
                      </a:cubicBezTo>
                      <a:cubicBezTo>
                        <a:pt x="14" y="21"/>
                        <a:pt x="20" y="37"/>
                        <a:pt x="20" y="52"/>
                      </a:cubicBezTo>
                      <a:cubicBezTo>
                        <a:pt x="20" y="67"/>
                        <a:pt x="14" y="82"/>
                        <a:pt x="3" y="94"/>
                      </a:cubicBezTo>
                      <a:cubicBezTo>
                        <a:pt x="0" y="96"/>
                        <a:pt x="0" y="100"/>
                        <a:pt x="3" y="102"/>
                      </a:cubicBezTo>
                      <a:cubicBezTo>
                        <a:pt x="4" y="103"/>
                        <a:pt x="5" y="103"/>
                        <a:pt x="6" y="103"/>
                      </a:cubicBezTo>
                      <a:cubicBezTo>
                        <a:pt x="8" y="103"/>
                        <a:pt x="9" y="103"/>
                        <a:pt x="10" y="102"/>
                      </a:cubicBezTo>
                      <a:cubicBezTo>
                        <a:pt x="24" y="88"/>
                        <a:pt x="31" y="70"/>
                        <a:pt x="31" y="52"/>
                      </a:cubicBezTo>
                      <a:cubicBezTo>
                        <a:pt x="31" y="34"/>
                        <a:pt x="24" y="16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88"/>
                <p:cNvSpPr/>
                <p:nvPr/>
              </p:nvSpPr>
              <p:spPr bwMode="auto">
                <a:xfrm>
                  <a:off x="6436879" y="4182118"/>
                  <a:ext cx="124789" cy="459224"/>
                </a:xfrm>
                <a:custGeom>
                  <a:avLst/>
                  <a:gdLst>
                    <a:gd name="T0" fmla="*/ 10 w 38"/>
                    <a:gd name="T1" fmla="*/ 2 h 138"/>
                    <a:gd name="T2" fmla="*/ 2 w 38"/>
                    <a:gd name="T3" fmla="*/ 2 h 138"/>
                    <a:gd name="T4" fmla="*/ 2 w 38"/>
                    <a:gd name="T5" fmla="*/ 9 h 138"/>
                    <a:gd name="T6" fmla="*/ 27 w 38"/>
                    <a:gd name="T7" fmla="*/ 69 h 138"/>
                    <a:gd name="T8" fmla="*/ 2 w 38"/>
                    <a:gd name="T9" fmla="*/ 128 h 138"/>
                    <a:gd name="T10" fmla="*/ 2 w 38"/>
                    <a:gd name="T11" fmla="*/ 136 h 138"/>
                    <a:gd name="T12" fmla="*/ 6 w 38"/>
                    <a:gd name="T13" fmla="*/ 138 h 138"/>
                    <a:gd name="T14" fmla="*/ 10 w 38"/>
                    <a:gd name="T15" fmla="*/ 136 h 138"/>
                    <a:gd name="T16" fmla="*/ 38 w 38"/>
                    <a:gd name="T17" fmla="*/ 69 h 138"/>
                    <a:gd name="T18" fmla="*/ 10 w 38"/>
                    <a:gd name="T19" fmla="*/ 2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138">
                      <a:moveTo>
                        <a:pt x="10" y="2"/>
                      </a:moveTo>
                      <a:cubicBezTo>
                        <a:pt x="8" y="0"/>
                        <a:pt x="5" y="0"/>
                        <a:pt x="2" y="2"/>
                      </a:cubicBezTo>
                      <a:cubicBezTo>
                        <a:pt x="0" y="4"/>
                        <a:pt x="0" y="7"/>
                        <a:pt x="2" y="9"/>
                      </a:cubicBezTo>
                      <a:cubicBezTo>
                        <a:pt x="19" y="26"/>
                        <a:pt x="27" y="47"/>
                        <a:pt x="27" y="69"/>
                      </a:cubicBezTo>
                      <a:cubicBezTo>
                        <a:pt x="27" y="90"/>
                        <a:pt x="19" y="112"/>
                        <a:pt x="2" y="128"/>
                      </a:cubicBezTo>
                      <a:cubicBezTo>
                        <a:pt x="0" y="130"/>
                        <a:pt x="0" y="134"/>
                        <a:pt x="2" y="136"/>
                      </a:cubicBezTo>
                      <a:cubicBezTo>
                        <a:pt x="4" y="137"/>
                        <a:pt x="5" y="138"/>
                        <a:pt x="6" y="138"/>
                      </a:cubicBezTo>
                      <a:cubicBezTo>
                        <a:pt x="8" y="138"/>
                        <a:pt x="9" y="137"/>
                        <a:pt x="10" y="136"/>
                      </a:cubicBezTo>
                      <a:cubicBezTo>
                        <a:pt x="29" y="117"/>
                        <a:pt x="38" y="93"/>
                        <a:pt x="38" y="69"/>
                      </a:cubicBezTo>
                      <a:cubicBezTo>
                        <a:pt x="38" y="45"/>
                        <a:pt x="29" y="20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3" name="Freeform 21"/>
            <p:cNvSpPr>
              <a:spLocks noChangeAspect="1" noEditPoints="1"/>
            </p:cNvSpPr>
            <p:nvPr/>
          </p:nvSpPr>
          <p:spPr bwMode="auto">
            <a:xfrm>
              <a:off x="2929982" y="3871816"/>
              <a:ext cx="339847" cy="303396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  <p:sp>
        <p:nvSpPr>
          <p:cNvPr id="2" name="梯形 1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Backpackers</a:t>
            </a: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>
            <a:spLocks noChangeAspect="1"/>
          </p:cNvSpPr>
          <p:nvPr/>
        </p:nvSpPr>
        <p:spPr>
          <a:xfrm>
            <a:off x="4184650" y="2554603"/>
            <a:ext cx="209550" cy="209550"/>
          </a:xfrm>
          <a:prstGeom prst="ellipse">
            <a:avLst/>
          </a:prstGeom>
          <a:solidFill>
            <a:srgbClr val="262626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4184650" y="3817303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7651750" y="2518976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7651750" y="3734177"/>
            <a:ext cx="209550" cy="209550"/>
          </a:xfrm>
          <a:prstGeom prst="ellipse">
            <a:avLst/>
          </a:prstGeom>
          <a:solidFill>
            <a:srgbClr val="26262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32140" y="2642930"/>
            <a:ext cx="298329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Those companies as suppliers, can create, delete and update products/services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37" name="PA_矩形 17"/>
          <p:cNvSpPr/>
          <p:nvPr>
            <p:custDataLst>
              <p:tags r:id="rId2"/>
            </p:custDataLst>
          </p:nvPr>
        </p:nvSpPr>
        <p:spPr>
          <a:xfrm>
            <a:off x="8205470" y="2270375"/>
            <a:ext cx="1776730" cy="66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65" b="1" dirty="0">
                <a:solidFill>
                  <a:srgbClr val="1F1F1F"/>
                </a:solidFill>
              </a:rPr>
              <a:t>FUNCTIONALITY</a:t>
            </a:r>
          </a:p>
          <a:p>
            <a:pPr lvl="0" algn="l"/>
            <a:endParaRPr lang="en-US" altLang="zh-CN" sz="1865" b="1" dirty="0">
              <a:solidFill>
                <a:srgbClr val="1F1F1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05470" y="3841924"/>
            <a:ext cx="330855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Administers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 review all orders from various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 analyze data based on various criteria.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9" name="PA_矩形 17"/>
          <p:cNvSpPr/>
          <p:nvPr>
            <p:custDataLst>
              <p:tags r:id="rId3"/>
            </p:custDataLst>
          </p:nvPr>
        </p:nvSpPr>
        <p:spPr>
          <a:xfrm>
            <a:off x="8205470" y="3545199"/>
            <a:ext cx="1776730" cy="66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65" b="1" dirty="0">
                <a:solidFill>
                  <a:srgbClr val="1F1F1F"/>
                </a:solidFill>
              </a:rPr>
              <a:t>FUNCTIONALITY</a:t>
            </a:r>
          </a:p>
          <a:p>
            <a:pPr lvl="0" algn="l"/>
            <a:endParaRPr lang="en-US" altLang="zh-CN" sz="1865" b="1" dirty="0">
              <a:solidFill>
                <a:srgbClr val="1F1F1F"/>
              </a:solidFill>
            </a:endParaRPr>
          </a:p>
        </p:txBody>
      </p:sp>
      <p:sp>
        <p:nvSpPr>
          <p:cNvPr id="11" name="PA_矩形 17"/>
          <p:cNvSpPr/>
          <p:nvPr>
            <p:custDataLst>
              <p:tags r:id="rId4"/>
            </p:custDataLst>
          </p:nvPr>
        </p:nvSpPr>
        <p:spPr>
          <a:xfrm>
            <a:off x="2030730" y="2306000"/>
            <a:ext cx="1776730" cy="37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zh-CN" sz="1865" b="1" dirty="0">
                <a:solidFill>
                  <a:srgbClr val="1F1F1F"/>
                </a:solidFill>
              </a:rPr>
              <a:t>FUNCTIONALITY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7023" y="3953380"/>
            <a:ext cx="298329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Customers  can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search for the trip/stay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keep a record in their account 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</a:p>
        </p:txBody>
      </p:sp>
      <p:sp>
        <p:nvSpPr>
          <p:cNvPr id="13" name="PA_矩形 17"/>
          <p:cNvSpPr/>
          <p:nvPr>
            <p:custDataLst>
              <p:tags r:id="rId5"/>
            </p:custDataLst>
          </p:nvPr>
        </p:nvSpPr>
        <p:spPr>
          <a:xfrm>
            <a:off x="2030730" y="3636135"/>
            <a:ext cx="1776730" cy="66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865" b="1" dirty="0">
                <a:solidFill>
                  <a:srgbClr val="1F1F1F"/>
                </a:solidFill>
              </a:rPr>
              <a:t>FUNCTIONALITY</a:t>
            </a:r>
          </a:p>
          <a:p>
            <a:pPr lvl="0" algn="r"/>
            <a:endParaRPr lang="en-US" altLang="zh-CN" sz="1865" b="1" dirty="0">
              <a:solidFill>
                <a:srgbClr val="1F1F1F"/>
              </a:solidFill>
            </a:endParaRPr>
          </a:p>
        </p:txBody>
      </p:sp>
      <p:sp>
        <p:nvSpPr>
          <p:cNvPr id="53" name="PA_文本框 5">
            <a:extLst>
              <a:ext uri="{FF2B5EF4-FFF2-40B4-BE49-F238E27FC236}">
                <a16:creationId xmlns:a16="http://schemas.microsoft.com/office/drawing/2014/main" xmlns="" id="{5DFB3070-B7DB-43F3-9FC2-BB3B84FC4F9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43830" y="1377872"/>
            <a:ext cx="3839024" cy="7571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000" dirty="0">
                <a:solidFill>
                  <a:srgbClr val="262626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Functionalities</a:t>
            </a:r>
            <a:r>
              <a:rPr lang="en-US" altLang="zh-CN" sz="4800" dirty="0">
                <a:solidFill>
                  <a:srgbClr val="262626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2156B2C7-0B88-4F6C-B998-EA48F217A462}"/>
              </a:ext>
            </a:extLst>
          </p:cNvPr>
          <p:cNvSpPr txBox="1"/>
          <p:nvPr/>
        </p:nvSpPr>
        <p:spPr>
          <a:xfrm>
            <a:off x="821844" y="2623835"/>
            <a:ext cx="298329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Multi-role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Registration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Login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Information management 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B2AB590-26BB-D84C-A4E1-C3D14747EC71}"/>
              </a:ext>
            </a:extLst>
          </p:cNvPr>
          <p:cNvSpPr>
            <a:spLocks noChangeAspect="1"/>
          </p:cNvSpPr>
          <p:nvPr/>
        </p:nvSpPr>
        <p:spPr>
          <a:xfrm>
            <a:off x="5334955" y="4807886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588C22C-F11B-DD4F-A357-E9201B4F04C3}"/>
              </a:ext>
            </a:extLst>
          </p:cNvPr>
          <p:cNvSpPr>
            <a:spLocks noChangeAspect="1"/>
          </p:cNvSpPr>
          <p:nvPr/>
        </p:nvSpPr>
        <p:spPr>
          <a:xfrm>
            <a:off x="6530590" y="4831636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" name="PA_矩形 17">
            <a:extLst>
              <a:ext uri="{FF2B5EF4-FFF2-40B4-BE49-F238E27FC236}">
                <a16:creationId xmlns:a16="http://schemas.microsoft.com/office/drawing/2014/main" xmlns="" id="{12703A78-B468-D84C-8447-5204B0DDCB0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20686" y="5141343"/>
            <a:ext cx="3740694" cy="37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865" b="1" dirty="0">
                <a:solidFill>
                  <a:srgbClr val="1F1F1F"/>
                </a:solidFill>
              </a:rPr>
              <a:t>Work</a:t>
            </a:r>
            <a:r>
              <a:rPr lang="zh-CN" altLang="en-US" sz="1865" b="1" dirty="0">
                <a:solidFill>
                  <a:srgbClr val="1F1F1F"/>
                </a:solidFill>
              </a:rPr>
              <a:t> </a:t>
            </a:r>
            <a:r>
              <a:rPr lang="en-US" altLang="zh-CN" sz="1865" b="1" dirty="0">
                <a:solidFill>
                  <a:srgbClr val="1F1F1F"/>
                </a:solidFill>
              </a:rPr>
              <a:t>Request</a:t>
            </a:r>
            <a:r>
              <a:rPr lang="zh-CN" altLang="en-US" sz="1865" b="1" dirty="0">
                <a:solidFill>
                  <a:srgbClr val="1F1F1F"/>
                </a:solidFill>
              </a:rPr>
              <a:t> </a:t>
            </a:r>
            <a:r>
              <a:rPr lang="en-US" altLang="zh-CN" sz="1865" b="1" dirty="0">
                <a:solidFill>
                  <a:srgbClr val="1F1F1F"/>
                </a:solidFill>
              </a:rPr>
              <a:t>&amp;</a:t>
            </a:r>
            <a:r>
              <a:rPr lang="zh-CN" altLang="en-US" sz="1865" b="1" dirty="0">
                <a:solidFill>
                  <a:srgbClr val="1F1F1F"/>
                </a:solidFill>
              </a:rPr>
              <a:t> </a:t>
            </a:r>
            <a:r>
              <a:rPr lang="en-US" altLang="zh-CN" sz="1865" b="1" dirty="0">
                <a:solidFill>
                  <a:srgbClr val="1F1F1F"/>
                </a:solidFill>
              </a:rPr>
              <a:t>Interaction</a:t>
            </a:r>
          </a:p>
        </p:txBody>
      </p:sp>
      <p:sp>
        <p:nvSpPr>
          <p:cNvPr id="64" name="文本框 11">
            <a:extLst>
              <a:ext uri="{FF2B5EF4-FFF2-40B4-BE49-F238E27FC236}">
                <a16:creationId xmlns:a16="http://schemas.microsoft.com/office/drawing/2014/main" xmlns="" id="{52040BB5-257D-7F42-98DE-BF985D809AAB}"/>
              </a:ext>
            </a:extLst>
          </p:cNvPr>
          <p:cNvSpPr txBox="1"/>
          <p:nvPr/>
        </p:nvSpPr>
        <p:spPr>
          <a:xfrm>
            <a:off x="2952181" y="5521320"/>
            <a:ext cx="298329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Regular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reservation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Reserve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benefits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w/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credits 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Request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for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cancellation 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</a:p>
        </p:txBody>
      </p:sp>
      <p:sp>
        <p:nvSpPr>
          <p:cNvPr id="65" name="PA_矩形 17">
            <a:extLst>
              <a:ext uri="{FF2B5EF4-FFF2-40B4-BE49-F238E27FC236}">
                <a16:creationId xmlns:a16="http://schemas.microsoft.com/office/drawing/2014/main" xmlns="" id="{741CC59B-76C2-954A-828F-DAECFC4D209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607981" y="5147960"/>
            <a:ext cx="3740694" cy="37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865" b="1" dirty="0">
                <a:solidFill>
                  <a:srgbClr val="1F1F1F"/>
                </a:solidFill>
              </a:rPr>
              <a:t>Work</a:t>
            </a:r>
            <a:r>
              <a:rPr lang="zh-CN" altLang="en-US" sz="1865" b="1" dirty="0">
                <a:solidFill>
                  <a:srgbClr val="1F1F1F"/>
                </a:solidFill>
              </a:rPr>
              <a:t> </a:t>
            </a:r>
            <a:r>
              <a:rPr lang="en-US" altLang="zh-CN" sz="1865" b="1" dirty="0">
                <a:solidFill>
                  <a:srgbClr val="1F1F1F"/>
                </a:solidFill>
              </a:rPr>
              <a:t>Request</a:t>
            </a:r>
            <a:r>
              <a:rPr lang="zh-CN" altLang="en-US" sz="1865" b="1" dirty="0">
                <a:solidFill>
                  <a:srgbClr val="1F1F1F"/>
                </a:solidFill>
              </a:rPr>
              <a:t> </a:t>
            </a:r>
            <a:r>
              <a:rPr lang="en-US" altLang="zh-CN" sz="1865" b="1" dirty="0">
                <a:solidFill>
                  <a:srgbClr val="1F1F1F"/>
                </a:solidFill>
              </a:rPr>
              <a:t>&amp;</a:t>
            </a:r>
            <a:r>
              <a:rPr lang="zh-CN" altLang="en-US" sz="1865" b="1" dirty="0">
                <a:solidFill>
                  <a:srgbClr val="1F1F1F"/>
                </a:solidFill>
              </a:rPr>
              <a:t> </a:t>
            </a:r>
            <a:r>
              <a:rPr lang="en-US" altLang="zh-CN" sz="1865" b="1" dirty="0">
                <a:solidFill>
                  <a:srgbClr val="1F1F1F"/>
                </a:solidFill>
              </a:rPr>
              <a:t>Interaction</a:t>
            </a:r>
          </a:p>
        </p:txBody>
      </p:sp>
      <p:sp>
        <p:nvSpPr>
          <p:cNvPr id="86" name="文本框 4">
            <a:extLst>
              <a:ext uri="{FF2B5EF4-FFF2-40B4-BE49-F238E27FC236}">
                <a16:creationId xmlns:a16="http://schemas.microsoft.com/office/drawing/2014/main" xmlns="" id="{41C61148-7B82-234E-AD6B-F35F36B03248}"/>
              </a:ext>
            </a:extLst>
          </p:cNvPr>
          <p:cNvSpPr txBox="1"/>
          <p:nvPr/>
        </p:nvSpPr>
        <p:spPr>
          <a:xfrm>
            <a:off x="6461125" y="5463311"/>
            <a:ext cx="493918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Provide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special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service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for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industrial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Reserve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meeting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room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in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hotel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Reserve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business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cabin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on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 Send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E-Ticket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confirmation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to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customers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via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email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420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56" grpId="0" bldLvl="0" animBg="1"/>
      <p:bldP spid="58" grpId="0" bldLvl="0" animBg="1"/>
      <p:bldP spid="60" grpId="0" bldLvl="0" animBg="1"/>
      <p:bldP spid="53" grpId="0"/>
      <p:bldP spid="57" grpId="0" bldLvl="0" animBg="1"/>
      <p:bldP spid="5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exels-photo-109049"/>
          <p:cNvPicPr>
            <a:picLocks noChangeAspect="1"/>
          </p:cNvPicPr>
          <p:nvPr/>
        </p:nvPicPr>
        <p:blipFill>
          <a:blip r:embed="rId2"/>
          <a:srcRect t="14079"/>
          <a:stretch>
            <a:fillRect/>
          </a:stretch>
        </p:blipFill>
        <p:spPr>
          <a:xfrm>
            <a:off x="3557905" y="955040"/>
            <a:ext cx="8633460" cy="49479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26247" y="913129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35785" y="1241106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OUTLINE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855608" y="247650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PROBLEM STATEMENT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5607" y="3110265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APPROACH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30842" y="3747371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OBJECT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30782" y="4381136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FUNCTIONALITIES</a:t>
            </a:r>
          </a:p>
        </p:txBody>
      </p:sp>
      <p:sp>
        <p:nvSpPr>
          <p:cNvPr id="10" name="椭圆 9"/>
          <p:cNvSpPr/>
          <p:nvPr/>
        </p:nvSpPr>
        <p:spPr>
          <a:xfrm>
            <a:off x="2437460" y="4981574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37460" y="3802298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40281" y="4433406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37460" y="2531427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D13D9077-6454-4CF6-86BA-1A9F4655F41F}"/>
              </a:ext>
            </a:extLst>
          </p:cNvPr>
          <p:cNvSpPr txBox="1"/>
          <p:nvPr/>
        </p:nvSpPr>
        <p:spPr>
          <a:xfrm>
            <a:off x="2855607" y="4926647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SCREEN SHOTS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FA54D939-C7D7-4968-A3B0-CDEAEF988F64}"/>
              </a:ext>
            </a:extLst>
          </p:cNvPr>
          <p:cNvSpPr/>
          <p:nvPr/>
        </p:nvSpPr>
        <p:spPr>
          <a:xfrm>
            <a:off x="2437460" y="317119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/>
      <p:bldP spid="50" grpId="0"/>
      <p:bldP spid="4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5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0F5F47C6-EAE9-A849-832C-34892B6A160D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350DF921-4789-FA43-935B-F9E2EDC084B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74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Overall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Structure</a:t>
            </a:r>
          </a:p>
          <a:p>
            <a:pPr lvl="0" algn="l"/>
            <a:endParaRPr lang="en-US" altLang="zh-CN" sz="1865" b="1" dirty="0">
              <a:solidFill>
                <a:srgbClr val="1F1F1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E2A21B0-34D7-9943-82F7-ECEB00FCC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240118"/>
            <a:ext cx="3759077" cy="5122572"/>
          </a:xfrm>
          <a:prstGeom prst="rect">
            <a:avLst/>
          </a:prstGeo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xmlns="" id="{3F395565-6347-F647-A088-69E8A20E9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92" y="1240118"/>
            <a:ext cx="2949972" cy="512983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713C4CE-25C6-0847-B11B-C1EE22EA3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66" y="1247378"/>
            <a:ext cx="2763545" cy="51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C03653E8-4342-924E-A400-09CE93B483EB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E9257043-33C1-B44B-ACBD-91AE9ADF86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1F1F1F"/>
                </a:solidFill>
              </a:rPr>
              <a:t>EcoSystem</a:t>
            </a:r>
            <a:endParaRPr lang="en-US" altLang="zh-CN" sz="2400" b="1" dirty="0">
              <a:solidFill>
                <a:srgbClr val="1F1F1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FBEC4B7-F416-FE42-8230-26D719753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226058"/>
            <a:ext cx="8239661" cy="254428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E5B0587-D835-6C4A-8776-226AFA72D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99" y="3865901"/>
            <a:ext cx="8239660" cy="25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8E7818EB-6547-0844-9648-EE379EDD845B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BDCFC298-7C54-3F42-B9A6-5E1141F407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Organization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DDEB798-326F-9E49-9FE4-88779C483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169027"/>
            <a:ext cx="5664910" cy="520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7307779E-4922-9647-B8ED-AC1AC32E2C97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E002641F-D55C-8643-9684-F154B41433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Work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Queue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69E1264-758D-5E42-A31B-AB7B8808F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99" y="1231890"/>
            <a:ext cx="8182479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8849B243-8C26-1148-99C3-D3BF5E5BC8F5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13FDF86E-2C84-5648-ADE9-1F1409EDDE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Work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Request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99B39BF-EAA2-DC44-8256-C874579A2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478890"/>
            <a:ext cx="6156756" cy="35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925EB5DA-3D08-9846-9C00-3B53A3D296DD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8AFB4C4F-171F-4549-AB4F-826F517C218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Airliner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CC49C59B-838A-8E46-A582-8045100FA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99" y="1365661"/>
            <a:ext cx="7802469" cy="49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9CBAD195-0224-814B-B29C-0530C7ED70EA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4C2133AB-1864-6B44-BC74-6A695782748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Airliner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-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Customer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1E48AA4A-C044-3642-9CB7-42A76C500160}"/>
              </a:ext>
            </a:extLst>
          </p:cNvPr>
          <p:cNvSpPr txBox="1"/>
          <p:nvPr/>
        </p:nvSpPr>
        <p:spPr>
          <a:xfrm>
            <a:off x="1115900" y="1281624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Search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Flight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8E994AD-6ADA-594D-8A91-21599D9E9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5" y="1771090"/>
            <a:ext cx="9983190" cy="30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7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Backpackers</a:t>
            </a: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40973" y="2383024"/>
            <a:ext cx="3517807" cy="3205113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 l="-47000" r="-1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73757" y="2383024"/>
            <a:ext cx="4397260" cy="320511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85994" y="2383024"/>
            <a:ext cx="2325662" cy="3205113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 r="-9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51375" y="4166235"/>
            <a:ext cx="4041140" cy="706755"/>
            <a:chOff x="11283" y="3851"/>
            <a:chExt cx="6364" cy="1113"/>
          </a:xfrm>
        </p:grpSpPr>
        <p:sp>
          <p:nvSpPr>
            <p:cNvPr id="19" name="文本框 18"/>
            <p:cNvSpPr txBox="1"/>
            <p:nvPr/>
          </p:nvSpPr>
          <p:spPr>
            <a:xfrm>
              <a:off x="11283" y="4431"/>
              <a:ext cx="6364" cy="5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sym typeface="+mn-ea"/>
                </a:rPr>
                <a:t>Zhe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Xu,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  <a:sym typeface="+mn-ea"/>
                </a:rPr>
                <a:t>Weikai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Chen,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  <a:sym typeface="+mn-ea"/>
                </a:rPr>
                <a:t>Zefan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Feng</a:t>
              </a:r>
              <a:endParaRPr lang="zh-CN" altLang="en-US" sz="16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32" name="PA_矩形 17"/>
            <p:cNvSpPr/>
            <p:nvPr>
              <p:custDataLst>
                <p:tags r:id="rId3"/>
              </p:custDataLst>
            </p:nvPr>
          </p:nvSpPr>
          <p:spPr>
            <a:xfrm>
              <a:off x="11283" y="3851"/>
              <a:ext cx="2798" cy="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1865" b="1" dirty="0">
                  <a:solidFill>
                    <a:schemeClr val="bg1"/>
                  </a:solidFill>
                </a:rPr>
                <a:t>MIC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51375" y="2894965"/>
            <a:ext cx="4041140" cy="1199515"/>
            <a:chOff x="11283" y="3851"/>
            <a:chExt cx="6364" cy="1889"/>
          </a:xfrm>
        </p:grpSpPr>
        <p:sp>
          <p:nvSpPr>
            <p:cNvPr id="24" name="文本框 23"/>
            <p:cNvSpPr txBox="1"/>
            <p:nvPr/>
          </p:nvSpPr>
          <p:spPr>
            <a:xfrm>
              <a:off x="11283" y="4431"/>
              <a:ext cx="6364" cy="13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INFORMATION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SYSTEMS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2018 FALL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AED 5100</a:t>
              </a:r>
              <a:endParaRPr lang="zh-CN" altLang="en-US" sz="16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5" name="PA_矩形 17"/>
            <p:cNvSpPr/>
            <p:nvPr>
              <p:custDataLst>
                <p:tags r:id="rId2"/>
              </p:custDataLst>
            </p:nvPr>
          </p:nvSpPr>
          <p:spPr>
            <a:xfrm>
              <a:off x="11283" y="3851"/>
              <a:ext cx="5871" cy="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1865" b="1" dirty="0">
                  <a:solidFill>
                    <a:schemeClr val="bg1"/>
                  </a:solidFill>
                </a:rPr>
                <a:t>NORTHEASTER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85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BF781FDB-6051-9D45-96AD-DCF9DAD1055F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E1D6BD0C-C14D-4E48-957E-96CF915520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Airliner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-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Customer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E47C6ADC-B557-1247-8551-011901FD3B6A}"/>
              </a:ext>
            </a:extLst>
          </p:cNvPr>
          <p:cNvSpPr txBox="1"/>
          <p:nvPr/>
        </p:nvSpPr>
        <p:spPr>
          <a:xfrm>
            <a:off x="1115900" y="1281624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Search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Flight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730166F8-94F8-0043-8837-CD3B616C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99" y="1805049"/>
            <a:ext cx="7624339" cy="45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2C868D94-133E-0143-B549-5F68960A2CE8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7D7187EB-FC24-5844-965C-496D7E9AD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Airliner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-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Customer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AF1A28D-5BB9-A543-92FB-8C60E96D9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886361"/>
            <a:ext cx="7599855" cy="42294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1F5DD914-89D8-6746-973C-6B0216078DC9}"/>
              </a:ext>
            </a:extLst>
          </p:cNvPr>
          <p:cNvSpPr txBox="1"/>
          <p:nvPr/>
        </p:nvSpPr>
        <p:spPr>
          <a:xfrm>
            <a:off x="1115900" y="1281624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Find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available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seat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41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4D168462-48FA-2D42-8228-75A441079F2B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1B26DBE2-CBEC-E84E-B863-F93A9135017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Airliner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-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Customer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0509831B-E0C0-514D-99B8-6FAC7754ED33}"/>
              </a:ext>
            </a:extLst>
          </p:cNvPr>
          <p:cNvSpPr txBox="1"/>
          <p:nvPr/>
        </p:nvSpPr>
        <p:spPr>
          <a:xfrm>
            <a:off x="1115900" y="1245999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Apply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for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flight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ticket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reservation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3254570D-EED2-0A49-8A4F-D5D4109F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727209"/>
            <a:ext cx="10201284" cy="48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2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3F286A66-D11C-7845-B72A-BD533BA96739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7761DDFD-77B4-3248-AFFD-2F5F818BA0B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264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Airliner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-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Customer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DB1F951F-D621-0D42-BC7D-6A85555C77EE}"/>
              </a:ext>
            </a:extLst>
          </p:cNvPr>
          <p:cNvSpPr txBox="1"/>
          <p:nvPr/>
        </p:nvSpPr>
        <p:spPr>
          <a:xfrm>
            <a:off x="1115900" y="1245999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Apply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for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flight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ticket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reservation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99EBBB21-2CF9-814E-98EC-9D24A9B1A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766289"/>
            <a:ext cx="103124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9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9E82F7A5-19AA-8848-92D8-F63AE4E38767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1C6C66DC-7E2B-8E47-9E2D-BFD769C16DE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Car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Rental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Company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372EA081-ADD0-4F43-9598-6E4CA468B3D7}"/>
              </a:ext>
            </a:extLst>
          </p:cNvPr>
          <p:cNvSpPr txBox="1"/>
          <p:nvPr/>
        </p:nvSpPr>
        <p:spPr>
          <a:xfrm>
            <a:off x="1115900" y="1245999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Approve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Request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A7132562-15CB-BA48-B2EF-E4D764DDE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99" y="1751611"/>
            <a:ext cx="9108943" cy="47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B889C797-68C8-9945-86E0-0E3945FA8D7A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18430482-1FB6-DE40-9735-10BFE4AB9F0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Car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Rental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Company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DAAA4A50-EA0C-7E46-954A-FCDCE7CA2228}"/>
              </a:ext>
            </a:extLst>
          </p:cNvPr>
          <p:cNvSpPr txBox="1"/>
          <p:nvPr/>
        </p:nvSpPr>
        <p:spPr>
          <a:xfrm>
            <a:off x="1115900" y="1210374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Decline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Request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6820686-E0BF-BA49-8CEA-36054A81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99" y="1704352"/>
            <a:ext cx="9674173" cy="479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FAC985D7-0946-8448-9985-006FCB3114FC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CE3A3327-7DB6-7E43-B1DA-39018BC506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Customer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A0C3DBD0-EFBD-4B41-8C09-EF901F1B034C}"/>
              </a:ext>
            </a:extLst>
          </p:cNvPr>
          <p:cNvSpPr txBox="1"/>
          <p:nvPr/>
        </p:nvSpPr>
        <p:spPr>
          <a:xfrm>
            <a:off x="1115900" y="1115372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Login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CE71F58B-6BB0-5E44-ACDC-382E586C6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612323"/>
            <a:ext cx="9186812" cy="49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3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453F1E92-57CD-0946-9261-FA2DE3730266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DAD4308E-4082-1548-B166-404B6536D1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Customer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F6CDC8C1-5A10-1941-A3E1-B921DD6ADDF5}"/>
              </a:ext>
            </a:extLst>
          </p:cNvPr>
          <p:cNvSpPr txBox="1"/>
          <p:nvPr/>
        </p:nvSpPr>
        <p:spPr>
          <a:xfrm>
            <a:off x="1115900" y="1115372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Login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992CF872-EF0C-814B-99C9-C39854F9D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612323"/>
            <a:ext cx="10296778" cy="46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C865E71A-B23B-9A42-8BAA-2F0AA2FD79B9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902F7ADC-85E6-944D-B7C3-44CE347F0A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Customer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7AD31479-A231-D848-B283-09A52CC8CD4C}"/>
              </a:ext>
            </a:extLst>
          </p:cNvPr>
          <p:cNvSpPr txBox="1"/>
          <p:nvPr/>
        </p:nvSpPr>
        <p:spPr>
          <a:xfrm>
            <a:off x="1115900" y="1115372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Order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History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A57E6230-C27F-634D-A21A-150510298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612323"/>
            <a:ext cx="7826219" cy="502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017EB63B-E1D4-0D4C-835C-219BF3B84D5A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95F5EAC3-9EE5-BD45-8003-B9A49D6F08F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Administrative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Role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C0B97305-685A-944A-A0CD-31288942770D}"/>
              </a:ext>
            </a:extLst>
          </p:cNvPr>
          <p:cNvSpPr txBox="1"/>
          <p:nvPr/>
        </p:nvSpPr>
        <p:spPr>
          <a:xfrm>
            <a:off x="1115900" y="1079747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Order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Supervision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&amp;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Analysis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D3696AC7-DF02-1241-B65E-9914C0C98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99" y="1453926"/>
            <a:ext cx="9596711" cy="50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7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exels-photo-109049"/>
          <p:cNvPicPr>
            <a:picLocks noChangeAspect="1"/>
          </p:cNvPicPr>
          <p:nvPr/>
        </p:nvPicPr>
        <p:blipFill>
          <a:blip r:embed="rId2"/>
          <a:srcRect t="14079"/>
          <a:stretch>
            <a:fillRect/>
          </a:stretch>
        </p:blipFill>
        <p:spPr>
          <a:xfrm>
            <a:off x="3557905" y="955040"/>
            <a:ext cx="8633460" cy="49479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26247" y="955039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35785" y="1241106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OUTLINE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855608" y="247650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PROBLEM STATEMENT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5607" y="3110265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APPROACH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30842" y="3747371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OBJECT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30782" y="4381136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FUNCTIONALITIES</a:t>
            </a:r>
          </a:p>
        </p:txBody>
      </p:sp>
      <p:sp>
        <p:nvSpPr>
          <p:cNvPr id="10" name="椭圆 9"/>
          <p:cNvSpPr/>
          <p:nvPr/>
        </p:nvSpPr>
        <p:spPr>
          <a:xfrm>
            <a:off x="2441601" y="2531427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37460" y="3810953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37460" y="4436063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32221" y="4981574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D13D9077-6454-4CF6-86BA-1A9F4655F41F}"/>
              </a:ext>
            </a:extLst>
          </p:cNvPr>
          <p:cNvSpPr txBox="1"/>
          <p:nvPr/>
        </p:nvSpPr>
        <p:spPr>
          <a:xfrm>
            <a:off x="2855607" y="4926647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SCREEN SHOTS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FA54D939-C7D7-4968-A3B0-CDEAEF988F64}"/>
              </a:ext>
            </a:extLst>
          </p:cNvPr>
          <p:cNvSpPr/>
          <p:nvPr/>
        </p:nvSpPr>
        <p:spPr>
          <a:xfrm>
            <a:off x="2437460" y="317119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/>
      <p:bldP spid="50" grpId="0"/>
      <p:bldP spid="4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5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EFCE51C9-C37E-9148-86A9-2FCB368C8206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16F81C90-A1E5-CE40-BA99-C32F00C28F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Administrative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Role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A6A9EB6E-3DD8-D44B-B232-5C75A0647143}"/>
              </a:ext>
            </a:extLst>
          </p:cNvPr>
          <p:cNvSpPr txBox="1"/>
          <p:nvPr/>
        </p:nvSpPr>
        <p:spPr>
          <a:xfrm>
            <a:off x="1115900" y="1079747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Order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Supervision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&amp;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Analysis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0C705C4-9BCC-E546-AAD7-1E2D648C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84" y="1541073"/>
            <a:ext cx="5888332" cy="1931814"/>
          </a:xfrm>
          <a:prstGeom prst="rect">
            <a:avLst/>
          </a:prstGeom>
        </p:spPr>
      </p:pic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xmlns="" id="{22576CCF-5229-A049-82DD-5EBB226BE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84" y="3595659"/>
            <a:ext cx="5888332" cy="28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645AD7CE-1263-754D-8BE4-580765D5A32C}"/>
              </a:ext>
            </a:extLst>
          </p:cNvPr>
          <p:cNvSpPr>
            <a:spLocks noChangeAspect="1"/>
          </p:cNvSpPr>
          <p:nvPr/>
        </p:nvSpPr>
        <p:spPr>
          <a:xfrm>
            <a:off x="633433" y="61892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04C1489B-791B-4B42-83DA-BFF8E67CB1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495310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1F1F"/>
                </a:solidFill>
              </a:rPr>
              <a:t>Administrative</a:t>
            </a:r>
            <a:r>
              <a:rPr lang="zh-CN" altLang="en-US" sz="2400" b="1" dirty="0">
                <a:solidFill>
                  <a:srgbClr val="1F1F1F"/>
                </a:solidFill>
              </a:rPr>
              <a:t> </a:t>
            </a:r>
            <a:r>
              <a:rPr lang="en-US" altLang="zh-CN" sz="2400" b="1" dirty="0">
                <a:solidFill>
                  <a:srgbClr val="1F1F1F"/>
                </a:solidFill>
              </a:rPr>
              <a:t>Role</a:t>
            </a: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A4D5A89C-36BD-5A49-B6E2-B4F9C69C72F0}"/>
              </a:ext>
            </a:extLst>
          </p:cNvPr>
          <p:cNvSpPr txBox="1"/>
          <p:nvPr/>
        </p:nvSpPr>
        <p:spPr>
          <a:xfrm>
            <a:off x="1115900" y="1079747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Order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Supervision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&amp;</a:t>
            </a: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sym typeface="+mn-ea"/>
              </a:rPr>
              <a:t>Analysis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9500EA4C-2819-A04A-8283-7798BE495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1541074"/>
            <a:ext cx="9310635" cy="49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645AD7CE-1263-754D-8BE4-580765D5A32C}"/>
              </a:ext>
            </a:extLst>
          </p:cNvPr>
          <p:cNvSpPr>
            <a:spLocks noChangeAspect="1"/>
          </p:cNvSpPr>
          <p:nvPr/>
        </p:nvSpPr>
        <p:spPr>
          <a:xfrm>
            <a:off x="633433" y="640699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04C1489B-791B-4B42-83DA-BFF8E67CB1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517081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1F1F1F"/>
                </a:solidFill>
              </a:rPr>
              <a:t>Hotel</a:t>
            </a:r>
            <a:r>
              <a:rPr lang="zh-CN" altLang="en-US" sz="2400" b="1" dirty="0" smtClean="0">
                <a:solidFill>
                  <a:srgbClr val="1F1F1F"/>
                </a:solidFill>
              </a:rPr>
              <a:t> </a:t>
            </a:r>
            <a:r>
              <a:rPr lang="en-US" altLang="zh-CN" sz="2400" b="1" dirty="0" smtClean="0">
                <a:solidFill>
                  <a:srgbClr val="1F1F1F"/>
                </a:solidFill>
              </a:rPr>
              <a:t>Propertie</a:t>
            </a:r>
            <a:r>
              <a:rPr lang="en-US" altLang="zh-CN" sz="2400" b="1" dirty="0">
                <a:solidFill>
                  <a:srgbClr val="1F1F1F"/>
                </a:solidFill>
              </a:rPr>
              <a:t>s</a:t>
            </a:r>
            <a:endParaRPr lang="en-US" altLang="zh-CN" sz="2400" b="1" dirty="0">
              <a:solidFill>
                <a:srgbClr val="1F1F1F"/>
              </a:solidFill>
            </a:endParaRP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A4D5A89C-36BD-5A49-B6E2-B4F9C69C72F0}"/>
              </a:ext>
            </a:extLst>
          </p:cNvPr>
          <p:cNvSpPr txBox="1"/>
          <p:nvPr/>
        </p:nvSpPr>
        <p:spPr>
          <a:xfrm>
            <a:off x="1115900" y="1101518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Getter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and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Setter,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Store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data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2" b="30114"/>
          <a:stretch/>
        </p:blipFill>
        <p:spPr>
          <a:xfrm>
            <a:off x="2023072" y="1541074"/>
            <a:ext cx="8263927" cy="46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645AD7CE-1263-754D-8BE4-580765D5A32C}"/>
              </a:ext>
            </a:extLst>
          </p:cNvPr>
          <p:cNvSpPr>
            <a:spLocks noChangeAspect="1"/>
          </p:cNvSpPr>
          <p:nvPr/>
        </p:nvSpPr>
        <p:spPr>
          <a:xfrm>
            <a:off x="633433" y="640699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PA_矩形 17">
            <a:extLst>
              <a:ext uri="{FF2B5EF4-FFF2-40B4-BE49-F238E27FC236}">
                <a16:creationId xmlns:a16="http://schemas.microsoft.com/office/drawing/2014/main" xmlns="" id="{04C1489B-791B-4B42-83DA-BFF8E67CB1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5900" y="517081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1F1F1F"/>
                </a:solidFill>
              </a:rPr>
              <a:t>Railway</a:t>
            </a:r>
            <a:r>
              <a:rPr lang="zh-CN" altLang="en-US" sz="2400" b="1" dirty="0" smtClean="0">
                <a:solidFill>
                  <a:srgbClr val="1F1F1F"/>
                </a:solidFill>
              </a:rPr>
              <a:t> </a:t>
            </a:r>
            <a:r>
              <a:rPr lang="en-US" altLang="zh-CN" sz="2400" b="1" dirty="0" smtClean="0">
                <a:solidFill>
                  <a:srgbClr val="1F1F1F"/>
                </a:solidFill>
              </a:rPr>
              <a:t>Propertie</a:t>
            </a:r>
            <a:r>
              <a:rPr lang="en-US" altLang="zh-CN" sz="2400" b="1" dirty="0" smtClean="0">
                <a:solidFill>
                  <a:srgbClr val="1F1F1F"/>
                </a:solidFill>
              </a:rPr>
              <a:t>s</a:t>
            </a:r>
            <a:endParaRPr lang="en-US" altLang="zh-CN" sz="2400" b="1" dirty="0">
              <a:solidFill>
                <a:srgbClr val="1F1F1F"/>
              </a:solidFill>
            </a:endParaRP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xmlns="" id="{A4D5A89C-36BD-5A49-B6E2-B4F9C69C72F0}"/>
              </a:ext>
            </a:extLst>
          </p:cNvPr>
          <p:cNvSpPr txBox="1"/>
          <p:nvPr/>
        </p:nvSpPr>
        <p:spPr>
          <a:xfrm>
            <a:off x="1115900" y="1101518"/>
            <a:ext cx="29832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Getter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and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Setter,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Store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data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3" t="574" r="981" b="27356"/>
          <a:stretch/>
        </p:blipFill>
        <p:spPr>
          <a:xfrm>
            <a:off x="2095311" y="1562844"/>
            <a:ext cx="8425543" cy="49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252" y="1240220"/>
            <a:ext cx="7197485" cy="4498428"/>
          </a:xfrm>
          <a:prstGeom prst="rect">
            <a:avLst/>
          </a:prstGeom>
        </p:spPr>
      </p:pic>
      <p:sp>
        <p:nvSpPr>
          <p:cNvPr id="3" name="Oval 1">
            <a:extLst>
              <a:ext uri="{FF2B5EF4-FFF2-40B4-BE49-F238E27FC236}">
                <a16:creationId xmlns:a16="http://schemas.microsoft.com/office/drawing/2014/main" xmlns="" id="{645AD7CE-1263-754D-8BE4-580765D5A32C}"/>
              </a:ext>
            </a:extLst>
          </p:cNvPr>
          <p:cNvSpPr>
            <a:spLocks noChangeAspect="1"/>
          </p:cNvSpPr>
          <p:nvPr/>
        </p:nvSpPr>
        <p:spPr>
          <a:xfrm>
            <a:off x="580882" y="314879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PA_矩形 17">
            <a:extLst>
              <a:ext uri="{FF2B5EF4-FFF2-40B4-BE49-F238E27FC236}">
                <a16:creationId xmlns:a16="http://schemas.microsoft.com/office/drawing/2014/main" xmlns="" id="{04C1489B-791B-4B42-83DA-BFF8E67CB1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3349" y="191261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1F1F1F"/>
                </a:solidFill>
              </a:rPr>
              <a:t>Search</a:t>
            </a:r>
            <a:r>
              <a:rPr lang="zh-CN" altLang="en-US" sz="2400" b="1" dirty="0" smtClean="0">
                <a:solidFill>
                  <a:srgbClr val="1F1F1F"/>
                </a:solidFill>
              </a:rPr>
              <a:t> </a:t>
            </a:r>
            <a:r>
              <a:rPr lang="en-US" altLang="zh-CN" sz="2400" b="1" dirty="0" smtClean="0">
                <a:solidFill>
                  <a:srgbClr val="1F1F1F"/>
                </a:solidFill>
              </a:rPr>
              <a:t>Hotel</a:t>
            </a:r>
            <a:endParaRPr lang="en-US" altLang="zh-CN" sz="2400" b="1" dirty="0">
              <a:solidFill>
                <a:srgbClr val="1F1F1F"/>
              </a:solidFill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xmlns="" id="{A4D5A89C-36BD-5A49-B6E2-B4F9C69C72F0}"/>
              </a:ext>
            </a:extLst>
          </p:cNvPr>
          <p:cNvSpPr txBox="1"/>
          <p:nvPr/>
        </p:nvSpPr>
        <p:spPr>
          <a:xfrm>
            <a:off x="1063349" y="775698"/>
            <a:ext cx="443356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Based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on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location,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stars,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parking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lot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and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date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18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35" y="1198179"/>
            <a:ext cx="8416685" cy="5260428"/>
          </a:xfrm>
          <a:prstGeom prst="rect">
            <a:avLst/>
          </a:prstGeom>
        </p:spPr>
      </p:pic>
      <p:sp>
        <p:nvSpPr>
          <p:cNvPr id="3" name="Oval 1">
            <a:extLst>
              <a:ext uri="{FF2B5EF4-FFF2-40B4-BE49-F238E27FC236}">
                <a16:creationId xmlns:a16="http://schemas.microsoft.com/office/drawing/2014/main" xmlns="" id="{645AD7CE-1263-754D-8BE4-580765D5A32C}"/>
              </a:ext>
            </a:extLst>
          </p:cNvPr>
          <p:cNvSpPr>
            <a:spLocks noChangeAspect="1"/>
          </p:cNvSpPr>
          <p:nvPr/>
        </p:nvSpPr>
        <p:spPr>
          <a:xfrm>
            <a:off x="580882" y="314879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PA_矩形 17">
            <a:extLst>
              <a:ext uri="{FF2B5EF4-FFF2-40B4-BE49-F238E27FC236}">
                <a16:creationId xmlns:a16="http://schemas.microsoft.com/office/drawing/2014/main" xmlns="" id="{04C1489B-791B-4B42-83DA-BFF8E67CB1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3349" y="191261"/>
            <a:ext cx="309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1F1F1F"/>
                </a:solidFill>
              </a:rPr>
              <a:t>Reserve</a:t>
            </a:r>
            <a:r>
              <a:rPr lang="zh-CN" altLang="en-US" sz="2400" b="1" dirty="0" smtClean="0">
                <a:solidFill>
                  <a:srgbClr val="1F1F1F"/>
                </a:solidFill>
              </a:rPr>
              <a:t> </a:t>
            </a:r>
            <a:r>
              <a:rPr lang="en-US" altLang="zh-CN" sz="2400" b="1" dirty="0" smtClean="0">
                <a:solidFill>
                  <a:srgbClr val="1F1F1F"/>
                </a:solidFill>
              </a:rPr>
              <a:t>Balcony</a:t>
            </a:r>
            <a:endParaRPr lang="en-US" altLang="zh-CN" sz="2400" b="1" dirty="0">
              <a:solidFill>
                <a:srgbClr val="1F1F1F"/>
              </a:solidFill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xmlns="" id="{A4D5A89C-36BD-5A49-B6E2-B4F9C69C72F0}"/>
              </a:ext>
            </a:extLst>
          </p:cNvPr>
          <p:cNvSpPr txBox="1"/>
          <p:nvPr/>
        </p:nvSpPr>
        <p:spPr>
          <a:xfrm>
            <a:off x="1063349" y="775698"/>
            <a:ext cx="443356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Only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industry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customer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can</a:t>
            </a:r>
            <a:r>
              <a:rPr lang="zh-CN" altLang="en-US" sz="1600" dirty="0" smtClean="0">
                <a:solidFill>
                  <a:srgbClr val="262626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sym typeface="+mn-ea"/>
              </a:rPr>
              <a:t>reserve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326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exels-photo-109049"/>
          <p:cNvPicPr>
            <a:picLocks noChangeAspect="1"/>
          </p:cNvPicPr>
          <p:nvPr/>
        </p:nvPicPr>
        <p:blipFill>
          <a:blip r:embed="rId3"/>
          <a:srcRect t="2645" b="12950"/>
          <a:stretch>
            <a:fillRect/>
          </a:stretch>
        </p:blipFill>
        <p:spPr>
          <a:xfrm>
            <a:off x="-5080" y="-16510"/>
            <a:ext cx="12204700" cy="68707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3943350" y="1276350"/>
            <a:ext cx="4305300" cy="4305300"/>
          </a:xfrm>
          <a:prstGeom prst="ellipse">
            <a:avLst/>
          </a:prstGeom>
          <a:solidFill>
            <a:srgbClr val="26262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99547" y="1483995"/>
            <a:ext cx="3890010" cy="389001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4223260" y="3050435"/>
            <a:ext cx="3722494" cy="757130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Backp</a:t>
            </a:r>
            <a:r>
              <a:rPr lang="en-US" altLang="zh-CN" sz="4800" b="1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ackers </a:t>
            </a:r>
          </a:p>
        </p:txBody>
      </p:sp>
      <p:sp>
        <p:nvSpPr>
          <p:cNvPr id="5" name="椭圆 4"/>
          <p:cNvSpPr/>
          <p:nvPr/>
        </p:nvSpPr>
        <p:spPr>
          <a:xfrm>
            <a:off x="3612515" y="946150"/>
            <a:ext cx="4966335" cy="4966335"/>
          </a:xfrm>
          <a:prstGeom prst="ellipse">
            <a:avLst/>
          </a:prstGeom>
          <a:noFill/>
          <a:ln>
            <a:gradFill>
              <a:gsLst>
                <a:gs pos="74000">
                  <a:srgbClr val="262626"/>
                </a:gs>
                <a:gs pos="0">
                  <a:srgbClr val="262626">
                    <a:alpha val="0"/>
                  </a:srgbClr>
                </a:gs>
                <a:gs pos="100000">
                  <a:srgbClr val="262626"/>
                </a:gs>
              </a:gsLst>
              <a:lin ang="135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943350" y="4485005"/>
            <a:ext cx="995680" cy="10033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319010" y="1344295"/>
            <a:ext cx="1141095" cy="1143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990715" y="1602740"/>
            <a:ext cx="619125" cy="62420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9030" y="4401185"/>
            <a:ext cx="619125" cy="62420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44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8" name="Rectangle 17"/>
            <p:cNvSpPr/>
            <p:nvPr/>
          </p:nvSpPr>
          <p:spPr>
            <a:xfrm>
              <a:off x="9753599" y="2225429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0" y="2225429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38400" y="0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5199" y="0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753599" y="0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0" y="0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876800" y="0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400" y="4463143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315199" y="4463143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753599" y="4463143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4463143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76800" y="4463143"/>
              <a:ext cx="2438400" cy="239485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161665" y="2964180"/>
            <a:ext cx="7426124" cy="754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solidFill>
                  <a:srgbClr val="262626"/>
                </a:solidFill>
                <a:sym typeface="+mn-ea"/>
              </a:rPr>
              <a:t>THANKS FOR YOUR ATTENTION</a:t>
            </a:r>
            <a:endParaRPr lang="zh-CN" altLang="en-US" sz="3600" dirty="0">
              <a:solidFill>
                <a:srgbClr val="262626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863725" y="1859280"/>
            <a:ext cx="4112895" cy="4104005"/>
            <a:chOff x="10686" y="2245"/>
            <a:chExt cx="6751" cy="6736"/>
          </a:xfrm>
          <a:blipFill rotWithShape="1">
            <a:blip r:embed="rId5"/>
            <a:stretch>
              <a:fillRect l="-47000" r="-11000"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10686" y="2245"/>
              <a:ext cx="3314" cy="3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4123" y="2245"/>
              <a:ext cx="3314" cy="3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686" y="5667"/>
              <a:ext cx="3314" cy="3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4123" y="5667"/>
              <a:ext cx="3314" cy="3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Backpackers</a:t>
            </a: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_文本框 5"/>
          <p:cNvSpPr txBox="1"/>
          <p:nvPr>
            <p:custDataLst>
              <p:tags r:id="rId2"/>
            </p:custDataLst>
          </p:nvPr>
        </p:nvSpPr>
        <p:spPr>
          <a:xfrm>
            <a:off x="6591284" y="1809325"/>
            <a:ext cx="2800767" cy="1421928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800" dirty="0">
                <a:solidFill>
                  <a:srgbClr val="262626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P</a:t>
            </a:r>
            <a:r>
              <a:rPr lang="en-US" altLang="zh-CN" sz="4800" dirty="0">
                <a:solidFill>
                  <a:srgbClr val="262626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roblem </a:t>
            </a:r>
          </a:p>
          <a:p>
            <a:pPr algn="l">
              <a:lnSpc>
                <a:spcPct val="90000"/>
              </a:lnSpc>
            </a:pPr>
            <a:r>
              <a:rPr lang="en-US" altLang="zh-CN" sz="4800" dirty="0">
                <a:solidFill>
                  <a:srgbClr val="262626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Statement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91284" y="3626747"/>
            <a:ext cx="474091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Stepping in a new era of digital media and market,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companies,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customers among most ages, are in separate need of having a one-stop service and management, in terms of traveling…</a:t>
            </a:r>
          </a:p>
        </p:txBody>
      </p:sp>
      <p:sp>
        <p:nvSpPr>
          <p:cNvPr id="16" name="文本框 10">
            <a:extLst>
              <a:ext uri="{FF2B5EF4-FFF2-40B4-BE49-F238E27FC236}">
                <a16:creationId xmlns:a16="http://schemas.microsoft.com/office/drawing/2014/main" xmlns="" id="{6F8EC23E-89B7-9749-96AC-B0D2163108C2}"/>
              </a:ext>
            </a:extLst>
          </p:cNvPr>
          <p:cNvSpPr txBox="1"/>
          <p:nvPr/>
        </p:nvSpPr>
        <p:spPr>
          <a:xfrm>
            <a:off x="6591284" y="4953734"/>
            <a:ext cx="495153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Airliners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railways: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industries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Customers: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3805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exels-photo-109049"/>
          <p:cNvPicPr>
            <a:picLocks noChangeAspect="1"/>
          </p:cNvPicPr>
          <p:nvPr/>
        </p:nvPicPr>
        <p:blipFill>
          <a:blip r:embed="rId2"/>
          <a:srcRect t="14079"/>
          <a:stretch>
            <a:fillRect/>
          </a:stretch>
        </p:blipFill>
        <p:spPr>
          <a:xfrm>
            <a:off x="3557905" y="955040"/>
            <a:ext cx="8633460" cy="49479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26247" y="955039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35785" y="1241106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OUTLINE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855608" y="247650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PROBLEM STATEMENT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5607" y="3110265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APPROACH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30842" y="3747371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OBJECT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30782" y="4381136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FUNCTIONALITIES</a:t>
            </a:r>
          </a:p>
        </p:txBody>
      </p:sp>
      <p:sp>
        <p:nvSpPr>
          <p:cNvPr id="10" name="椭圆 9"/>
          <p:cNvSpPr/>
          <p:nvPr/>
        </p:nvSpPr>
        <p:spPr>
          <a:xfrm>
            <a:off x="2437460" y="3179046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37460" y="3806226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47620" y="4436063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42235" y="4981574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D13D9077-6454-4CF6-86BA-1A9F4655F41F}"/>
              </a:ext>
            </a:extLst>
          </p:cNvPr>
          <p:cNvSpPr txBox="1"/>
          <p:nvPr/>
        </p:nvSpPr>
        <p:spPr>
          <a:xfrm>
            <a:off x="2855607" y="4926647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SCREEN SHOTS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FA54D939-C7D7-4968-A3B0-CDEAEF988F64}"/>
              </a:ext>
            </a:extLst>
          </p:cNvPr>
          <p:cNvSpPr/>
          <p:nvPr/>
        </p:nvSpPr>
        <p:spPr>
          <a:xfrm>
            <a:off x="2437460" y="2568216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/>
      <p:bldP spid="50" grpId="0"/>
      <p:bldP spid="4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pexels-photo-109049.jpegpexels-photo-10904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3179" y="1883825"/>
            <a:ext cx="6398503" cy="42678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318" y="794624"/>
            <a:ext cx="6784975" cy="3499485"/>
          </a:xfrm>
          <a:prstGeom prst="rect">
            <a:avLst/>
          </a:prstGeom>
          <a:solidFill>
            <a:srgbClr val="262626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1345374" y="3179931"/>
            <a:ext cx="3026791" cy="2423612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Back</a:t>
            </a:r>
          </a:p>
          <a:p>
            <a:pPr algn="l">
              <a:lnSpc>
                <a:spcPct val="120000"/>
              </a:lnSpc>
            </a:pPr>
            <a:r>
              <a:rPr lang="en-US" altLang="zh-CN" sz="6600" dirty="0">
                <a:solidFill>
                  <a:srgbClr val="262626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Packers</a:t>
            </a:r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082039" y="3375553"/>
            <a:ext cx="5492750" cy="2664460"/>
          </a:xfrm>
          <a:prstGeom prst="rect">
            <a:avLst/>
          </a:prstGeom>
          <a:noFill/>
          <a:ln w="3175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082039" y="1058579"/>
            <a:ext cx="4041140" cy="918845"/>
            <a:chOff x="11283" y="3517"/>
            <a:chExt cx="6364" cy="1447"/>
          </a:xfrm>
        </p:grpSpPr>
        <p:sp>
          <p:nvSpPr>
            <p:cNvPr id="24" name="文本框 23"/>
            <p:cNvSpPr txBox="1"/>
            <p:nvPr/>
          </p:nvSpPr>
          <p:spPr>
            <a:xfrm>
              <a:off x="11283" y="4431"/>
              <a:ext cx="6364" cy="5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zh-CN" altLang="en-US" sz="16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5" name="PA_矩形 17"/>
            <p:cNvSpPr/>
            <p:nvPr>
              <p:custDataLst>
                <p:tags r:id="rId2"/>
              </p:custDataLst>
            </p:nvPr>
          </p:nvSpPr>
          <p:spPr>
            <a:xfrm>
              <a:off x="11283" y="3517"/>
              <a:ext cx="2798" cy="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2800" b="1" dirty="0">
                  <a:solidFill>
                    <a:schemeClr val="bg1"/>
                  </a:solidFill>
                </a:rPr>
                <a:t>Approach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9831F54-241E-43B9-A400-6A4F250A4143}"/>
              </a:ext>
            </a:extLst>
          </p:cNvPr>
          <p:cNvSpPr/>
          <p:nvPr/>
        </p:nvSpPr>
        <p:spPr>
          <a:xfrm>
            <a:off x="1082040" y="1647540"/>
            <a:ext cx="6096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Designed and developed</a:t>
            </a:r>
            <a:r>
              <a:rPr lang="zh-CN" altLang="en-US" dirty="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zh-CN" altLang="zh-CN" dirty="0">
                <a:solidFill>
                  <a:schemeClr val="bg1"/>
                </a:solidFill>
                <a:ea typeface="Arial" panose="020B0604020202020204" pitchFamily="34" charset="0"/>
              </a:rPr>
              <a:t>Backpackers</a:t>
            </a:r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  <a:ea typeface="Arial" panose="020B0604020202020204" pitchFamily="34" charset="0"/>
              </a:rPr>
              <a:t>finds schedule and discount rates</a:t>
            </a:r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 and benefits of</a:t>
            </a:r>
            <a:r>
              <a:rPr lang="zh-CN" altLang="zh-CN" dirty="0">
                <a:solidFill>
                  <a:schemeClr val="bg1"/>
                </a:solidFill>
                <a:ea typeface="Arial" panose="020B0604020202020204" pitchFamily="34" charset="0"/>
              </a:rPr>
              <a:t> travel-related purchases</a:t>
            </a:r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 for customers.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communication system for contracted</a:t>
            </a:r>
            <a:r>
              <a:rPr lang="zh-CN" altLang="en-US" dirty="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third-party</a:t>
            </a:r>
            <a:r>
              <a:rPr lang="zh-CN" altLang="en-US" dirty="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companies and administrative operations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3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6437630" y="1670050"/>
            <a:ext cx="4608195" cy="4229735"/>
          </a:xfrm>
          <a:custGeom>
            <a:avLst/>
            <a:gdLst>
              <a:gd name="connsiteX0" fmla="*/ 518077 w 5514681"/>
              <a:gd name="connsiteY0" fmla="*/ 1696825 h 5050411"/>
              <a:gd name="connsiteX1" fmla="*/ 1036154 w 5514681"/>
              <a:gd name="connsiteY1" fmla="*/ 2214902 h 5050411"/>
              <a:gd name="connsiteX2" fmla="*/ 1036153 w 5514681"/>
              <a:gd name="connsiteY2" fmla="*/ 4532334 h 5050411"/>
              <a:gd name="connsiteX3" fmla="*/ 518076 w 5514681"/>
              <a:gd name="connsiteY3" fmla="*/ 5050411 h 5050411"/>
              <a:gd name="connsiteX4" fmla="*/ 518077 w 5514681"/>
              <a:gd name="connsiteY4" fmla="*/ 5050410 h 5050411"/>
              <a:gd name="connsiteX5" fmla="*/ 0 w 5514681"/>
              <a:gd name="connsiteY5" fmla="*/ 4532333 h 5050411"/>
              <a:gd name="connsiteX6" fmla="*/ 0 w 5514681"/>
              <a:gd name="connsiteY6" fmla="*/ 2214902 h 5050411"/>
              <a:gd name="connsiteX7" fmla="*/ 518077 w 5514681"/>
              <a:gd name="connsiteY7" fmla="*/ 1696825 h 5050411"/>
              <a:gd name="connsiteX8" fmla="*/ 2757341 w 5514681"/>
              <a:gd name="connsiteY8" fmla="*/ 1593130 h 5050411"/>
              <a:gd name="connsiteX9" fmla="*/ 3275418 w 5514681"/>
              <a:gd name="connsiteY9" fmla="*/ 2111207 h 5050411"/>
              <a:gd name="connsiteX10" fmla="*/ 3275417 w 5514681"/>
              <a:gd name="connsiteY10" fmla="*/ 4428639 h 5050411"/>
              <a:gd name="connsiteX11" fmla="*/ 2757340 w 5514681"/>
              <a:gd name="connsiteY11" fmla="*/ 4946716 h 5050411"/>
              <a:gd name="connsiteX12" fmla="*/ 2757341 w 5514681"/>
              <a:gd name="connsiteY12" fmla="*/ 4946715 h 5050411"/>
              <a:gd name="connsiteX13" fmla="*/ 2239264 w 5514681"/>
              <a:gd name="connsiteY13" fmla="*/ 4428638 h 5050411"/>
              <a:gd name="connsiteX14" fmla="*/ 2239264 w 5514681"/>
              <a:gd name="connsiteY14" fmla="*/ 2111207 h 5050411"/>
              <a:gd name="connsiteX15" fmla="*/ 2757341 w 5514681"/>
              <a:gd name="connsiteY15" fmla="*/ 1593130 h 5050411"/>
              <a:gd name="connsiteX16" fmla="*/ 1637709 w 5514681"/>
              <a:gd name="connsiteY16" fmla="*/ 1065229 h 5050411"/>
              <a:gd name="connsiteX17" fmla="*/ 2155786 w 5514681"/>
              <a:gd name="connsiteY17" fmla="*/ 1583306 h 5050411"/>
              <a:gd name="connsiteX18" fmla="*/ 2155785 w 5514681"/>
              <a:gd name="connsiteY18" fmla="*/ 3900738 h 5050411"/>
              <a:gd name="connsiteX19" fmla="*/ 1637708 w 5514681"/>
              <a:gd name="connsiteY19" fmla="*/ 4418815 h 5050411"/>
              <a:gd name="connsiteX20" fmla="*/ 1637709 w 5514681"/>
              <a:gd name="connsiteY20" fmla="*/ 4418814 h 5050411"/>
              <a:gd name="connsiteX21" fmla="*/ 1119632 w 5514681"/>
              <a:gd name="connsiteY21" fmla="*/ 3900737 h 5050411"/>
              <a:gd name="connsiteX22" fmla="*/ 1119632 w 5514681"/>
              <a:gd name="connsiteY22" fmla="*/ 1583306 h 5050411"/>
              <a:gd name="connsiteX23" fmla="*/ 1637709 w 5514681"/>
              <a:gd name="connsiteY23" fmla="*/ 1065229 h 5050411"/>
              <a:gd name="connsiteX24" fmla="*/ 3876973 w 5514681"/>
              <a:gd name="connsiteY24" fmla="*/ 433633 h 5050411"/>
              <a:gd name="connsiteX25" fmla="*/ 4395050 w 5514681"/>
              <a:gd name="connsiteY25" fmla="*/ 951710 h 5050411"/>
              <a:gd name="connsiteX26" fmla="*/ 4395049 w 5514681"/>
              <a:gd name="connsiteY26" fmla="*/ 3269142 h 5050411"/>
              <a:gd name="connsiteX27" fmla="*/ 3876972 w 5514681"/>
              <a:gd name="connsiteY27" fmla="*/ 3787219 h 5050411"/>
              <a:gd name="connsiteX28" fmla="*/ 3876973 w 5514681"/>
              <a:gd name="connsiteY28" fmla="*/ 3787218 h 5050411"/>
              <a:gd name="connsiteX29" fmla="*/ 3358896 w 5514681"/>
              <a:gd name="connsiteY29" fmla="*/ 3269141 h 5050411"/>
              <a:gd name="connsiteX30" fmla="*/ 3358896 w 5514681"/>
              <a:gd name="connsiteY30" fmla="*/ 951710 h 5050411"/>
              <a:gd name="connsiteX31" fmla="*/ 3876973 w 5514681"/>
              <a:gd name="connsiteY31" fmla="*/ 433633 h 5050411"/>
              <a:gd name="connsiteX32" fmla="*/ 4996604 w 5514681"/>
              <a:gd name="connsiteY32" fmla="*/ 0 h 5050411"/>
              <a:gd name="connsiteX33" fmla="*/ 5514681 w 5514681"/>
              <a:gd name="connsiteY33" fmla="*/ 518077 h 5050411"/>
              <a:gd name="connsiteX34" fmla="*/ 5514680 w 5514681"/>
              <a:gd name="connsiteY34" fmla="*/ 2835509 h 5050411"/>
              <a:gd name="connsiteX35" fmla="*/ 4996603 w 5514681"/>
              <a:gd name="connsiteY35" fmla="*/ 3353586 h 5050411"/>
              <a:gd name="connsiteX36" fmla="*/ 4996604 w 5514681"/>
              <a:gd name="connsiteY36" fmla="*/ 3353585 h 5050411"/>
              <a:gd name="connsiteX37" fmla="*/ 4478527 w 5514681"/>
              <a:gd name="connsiteY37" fmla="*/ 2835508 h 5050411"/>
              <a:gd name="connsiteX38" fmla="*/ 4478527 w 5514681"/>
              <a:gd name="connsiteY38" fmla="*/ 518077 h 5050411"/>
              <a:gd name="connsiteX39" fmla="*/ 4996604 w 5514681"/>
              <a:gd name="connsiteY39" fmla="*/ 0 h 505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514681" h="5050411">
                <a:moveTo>
                  <a:pt x="518077" y="1696825"/>
                </a:moveTo>
                <a:cubicBezTo>
                  <a:pt x="804203" y="1696825"/>
                  <a:pt x="1036154" y="1928776"/>
                  <a:pt x="1036154" y="2214902"/>
                </a:cubicBezTo>
                <a:cubicBezTo>
                  <a:pt x="1036154" y="2987379"/>
                  <a:pt x="1036153" y="3759857"/>
                  <a:pt x="1036153" y="4532334"/>
                </a:cubicBezTo>
                <a:cubicBezTo>
                  <a:pt x="1036153" y="4818460"/>
                  <a:pt x="804202" y="5050411"/>
                  <a:pt x="518076" y="5050411"/>
                </a:cubicBezTo>
                <a:lnTo>
                  <a:pt x="518077" y="5050410"/>
                </a:lnTo>
                <a:cubicBezTo>
                  <a:pt x="231951" y="5050410"/>
                  <a:pt x="0" y="4818459"/>
                  <a:pt x="0" y="4532333"/>
                </a:cubicBezTo>
                <a:lnTo>
                  <a:pt x="0" y="2214902"/>
                </a:lnTo>
                <a:cubicBezTo>
                  <a:pt x="0" y="1928776"/>
                  <a:pt x="231951" y="1696825"/>
                  <a:pt x="518077" y="1696825"/>
                </a:cubicBezTo>
                <a:close/>
                <a:moveTo>
                  <a:pt x="2757341" y="1593130"/>
                </a:moveTo>
                <a:cubicBezTo>
                  <a:pt x="3043467" y="1593130"/>
                  <a:pt x="3275418" y="1825081"/>
                  <a:pt x="3275418" y="2111207"/>
                </a:cubicBezTo>
                <a:cubicBezTo>
                  <a:pt x="3275418" y="2883684"/>
                  <a:pt x="3275417" y="3656162"/>
                  <a:pt x="3275417" y="4428639"/>
                </a:cubicBezTo>
                <a:cubicBezTo>
                  <a:pt x="3275417" y="4714765"/>
                  <a:pt x="3043466" y="4946716"/>
                  <a:pt x="2757340" y="4946716"/>
                </a:cubicBezTo>
                <a:lnTo>
                  <a:pt x="2757341" y="4946715"/>
                </a:lnTo>
                <a:cubicBezTo>
                  <a:pt x="2471215" y="4946715"/>
                  <a:pt x="2239264" y="4714764"/>
                  <a:pt x="2239264" y="4428638"/>
                </a:cubicBezTo>
                <a:lnTo>
                  <a:pt x="2239264" y="2111207"/>
                </a:lnTo>
                <a:cubicBezTo>
                  <a:pt x="2239264" y="1825081"/>
                  <a:pt x="2471215" y="1593130"/>
                  <a:pt x="2757341" y="1593130"/>
                </a:cubicBezTo>
                <a:close/>
                <a:moveTo>
                  <a:pt x="1637709" y="1065229"/>
                </a:moveTo>
                <a:cubicBezTo>
                  <a:pt x="1923835" y="1065229"/>
                  <a:pt x="2155786" y="1297180"/>
                  <a:pt x="2155786" y="1583306"/>
                </a:cubicBezTo>
                <a:cubicBezTo>
                  <a:pt x="2155786" y="2355783"/>
                  <a:pt x="2155785" y="3128261"/>
                  <a:pt x="2155785" y="3900738"/>
                </a:cubicBezTo>
                <a:cubicBezTo>
                  <a:pt x="2155785" y="4186864"/>
                  <a:pt x="1923834" y="4418815"/>
                  <a:pt x="1637708" y="4418815"/>
                </a:cubicBezTo>
                <a:lnTo>
                  <a:pt x="1637709" y="4418814"/>
                </a:lnTo>
                <a:cubicBezTo>
                  <a:pt x="1351583" y="4418814"/>
                  <a:pt x="1119632" y="4186863"/>
                  <a:pt x="1119632" y="3900737"/>
                </a:cubicBezTo>
                <a:lnTo>
                  <a:pt x="1119632" y="1583306"/>
                </a:lnTo>
                <a:cubicBezTo>
                  <a:pt x="1119632" y="1297180"/>
                  <a:pt x="1351583" y="1065229"/>
                  <a:pt x="1637709" y="1065229"/>
                </a:cubicBezTo>
                <a:close/>
                <a:moveTo>
                  <a:pt x="3876973" y="433633"/>
                </a:moveTo>
                <a:cubicBezTo>
                  <a:pt x="4163099" y="433633"/>
                  <a:pt x="4395050" y="665584"/>
                  <a:pt x="4395050" y="951710"/>
                </a:cubicBezTo>
                <a:cubicBezTo>
                  <a:pt x="4395050" y="1724187"/>
                  <a:pt x="4395049" y="2496665"/>
                  <a:pt x="4395049" y="3269142"/>
                </a:cubicBezTo>
                <a:cubicBezTo>
                  <a:pt x="4395049" y="3555268"/>
                  <a:pt x="4163098" y="3787219"/>
                  <a:pt x="3876972" y="3787219"/>
                </a:cubicBezTo>
                <a:lnTo>
                  <a:pt x="3876973" y="3787218"/>
                </a:lnTo>
                <a:cubicBezTo>
                  <a:pt x="3590847" y="3787218"/>
                  <a:pt x="3358896" y="3555267"/>
                  <a:pt x="3358896" y="3269141"/>
                </a:cubicBezTo>
                <a:lnTo>
                  <a:pt x="3358896" y="951710"/>
                </a:lnTo>
                <a:cubicBezTo>
                  <a:pt x="3358896" y="665584"/>
                  <a:pt x="3590847" y="433633"/>
                  <a:pt x="3876973" y="433633"/>
                </a:cubicBezTo>
                <a:close/>
                <a:moveTo>
                  <a:pt x="4996604" y="0"/>
                </a:moveTo>
                <a:cubicBezTo>
                  <a:pt x="5282730" y="0"/>
                  <a:pt x="5514681" y="231951"/>
                  <a:pt x="5514681" y="518077"/>
                </a:cubicBezTo>
                <a:cubicBezTo>
                  <a:pt x="5514681" y="1290554"/>
                  <a:pt x="5514680" y="2063032"/>
                  <a:pt x="5514680" y="2835509"/>
                </a:cubicBezTo>
                <a:cubicBezTo>
                  <a:pt x="5514680" y="3121635"/>
                  <a:pt x="5282729" y="3353586"/>
                  <a:pt x="4996603" y="3353586"/>
                </a:cubicBezTo>
                <a:lnTo>
                  <a:pt x="4996604" y="3353585"/>
                </a:lnTo>
                <a:cubicBezTo>
                  <a:pt x="4710478" y="3353585"/>
                  <a:pt x="4478527" y="3121634"/>
                  <a:pt x="4478527" y="2835508"/>
                </a:cubicBezTo>
                <a:lnTo>
                  <a:pt x="4478527" y="518077"/>
                </a:lnTo>
                <a:cubicBezTo>
                  <a:pt x="4478527" y="231951"/>
                  <a:pt x="4710478" y="0"/>
                  <a:pt x="4996604" y="0"/>
                </a:cubicBez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836420" y="3342005"/>
            <a:ext cx="4041140" cy="892810"/>
            <a:chOff x="11283" y="3851"/>
            <a:chExt cx="6364" cy="1406"/>
          </a:xfrm>
        </p:grpSpPr>
        <p:sp>
          <p:nvSpPr>
            <p:cNvPr id="4" name="文本框 3"/>
            <p:cNvSpPr txBox="1"/>
            <p:nvPr/>
          </p:nvSpPr>
          <p:spPr>
            <a:xfrm>
              <a:off x="11283" y="4338"/>
              <a:ext cx="636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dirty="0">
                  <a:solidFill>
                    <a:srgbClr val="262626"/>
                  </a:solidFill>
                  <a:sym typeface="+mn-ea"/>
                </a:rPr>
                <a:t>Distributed each role of organizations accordingly into separate packages 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32" name="PA_矩形 17"/>
            <p:cNvSpPr/>
            <p:nvPr>
              <p:custDataLst>
                <p:tags r:id="rId5"/>
              </p:custDataLst>
            </p:nvPr>
          </p:nvSpPr>
          <p:spPr>
            <a:xfrm>
              <a:off x="11283" y="3851"/>
              <a:ext cx="2798" cy="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36420" y="4563110"/>
            <a:ext cx="4041140" cy="1310640"/>
            <a:chOff x="11283" y="3851"/>
            <a:chExt cx="6364" cy="2064"/>
          </a:xfrm>
        </p:grpSpPr>
        <p:sp>
          <p:nvSpPr>
            <p:cNvPr id="7" name="文本框 6"/>
            <p:cNvSpPr txBox="1"/>
            <p:nvPr/>
          </p:nvSpPr>
          <p:spPr>
            <a:xfrm>
              <a:off x="11283" y="4219"/>
              <a:ext cx="6364" cy="1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dirty="0">
                  <a:solidFill>
                    <a:srgbClr val="262626"/>
                  </a:solidFill>
                  <a:sym typeface="+mn-ea"/>
                </a:rPr>
                <a:t>Imported and applied multiple libraries/APIs: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 err="1">
                  <a:solidFill>
                    <a:srgbClr val="262626"/>
                  </a:solidFill>
                  <a:sym typeface="+mn-ea"/>
                </a:rPr>
                <a:t>Jcalendar</a:t>
              </a:r>
              <a:endParaRPr lang="en-US" altLang="zh-CN" sz="1600" dirty="0">
                <a:solidFill>
                  <a:srgbClr val="262626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 err="1">
                  <a:solidFill>
                    <a:srgbClr val="262626"/>
                  </a:solidFill>
                  <a:sym typeface="+mn-ea"/>
                </a:rPr>
                <a:t>Jfreechart</a:t>
              </a:r>
              <a:endParaRPr lang="en-US" altLang="zh-CN" sz="1600" dirty="0">
                <a:solidFill>
                  <a:srgbClr val="262626"/>
                </a:solidFill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 err="1">
                  <a:solidFill>
                    <a:srgbClr val="262626"/>
                  </a:solidFill>
                  <a:sym typeface="+mn-ea"/>
                </a:rPr>
                <a:t>JavaxMail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8" name="PA_矩形 17"/>
            <p:cNvSpPr/>
            <p:nvPr>
              <p:custDataLst>
                <p:tags r:id="rId4"/>
              </p:custDataLst>
            </p:nvPr>
          </p:nvSpPr>
          <p:spPr>
            <a:xfrm>
              <a:off x="11283" y="3851"/>
              <a:ext cx="2798" cy="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36420" y="2120900"/>
            <a:ext cx="4041140" cy="812800"/>
            <a:chOff x="11283" y="3851"/>
            <a:chExt cx="6364" cy="1280"/>
          </a:xfrm>
        </p:grpSpPr>
        <p:sp>
          <p:nvSpPr>
            <p:cNvPr id="11" name="文本框 10"/>
            <p:cNvSpPr txBox="1"/>
            <p:nvPr/>
          </p:nvSpPr>
          <p:spPr>
            <a:xfrm>
              <a:off x="11283" y="4212"/>
              <a:ext cx="636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dirty="0">
                  <a:solidFill>
                    <a:srgbClr val="262626"/>
                  </a:solidFill>
                  <a:sym typeface="+mn-ea"/>
                </a:rPr>
                <a:t>Used DB4O (Database for Object) to keep </a:t>
              </a:r>
              <a:r>
                <a:rPr lang="en-US" altLang="zh-CN" sz="1600">
                  <a:solidFill>
                    <a:srgbClr val="262626"/>
                  </a:solidFill>
                  <a:sym typeface="+mn-ea"/>
                </a:rPr>
                <a:t>track of </a:t>
              </a:r>
              <a:r>
                <a:rPr lang="en-US" altLang="zh-CN" sz="1600" dirty="0">
                  <a:solidFill>
                    <a:srgbClr val="262626"/>
                  </a:solidFill>
                  <a:sym typeface="+mn-ea"/>
                </a:rPr>
                <a:t>the ecosystem of our software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2" name="PA_矩形 17"/>
            <p:cNvSpPr/>
            <p:nvPr>
              <p:custDataLst>
                <p:tags r:id="rId3"/>
              </p:custDataLst>
            </p:nvPr>
          </p:nvSpPr>
          <p:spPr>
            <a:xfrm>
              <a:off x="11283" y="3851"/>
              <a:ext cx="2798" cy="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Backpackers</a:t>
            </a: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utoShape 59"/>
          <p:cNvSpPr/>
          <p:nvPr/>
        </p:nvSpPr>
        <p:spPr bwMode="auto">
          <a:xfrm>
            <a:off x="916300" y="2317976"/>
            <a:ext cx="396567" cy="39482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2" name="AutoShape 59"/>
          <p:cNvSpPr/>
          <p:nvPr/>
        </p:nvSpPr>
        <p:spPr bwMode="auto">
          <a:xfrm>
            <a:off x="916300" y="3651476"/>
            <a:ext cx="396567" cy="39482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3" name="AutoShape 59"/>
          <p:cNvSpPr/>
          <p:nvPr/>
        </p:nvSpPr>
        <p:spPr bwMode="auto">
          <a:xfrm>
            <a:off x="916300" y="4820511"/>
            <a:ext cx="396567" cy="39482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19" name="PA_文本框 5">
            <a:extLst>
              <a:ext uri="{FF2B5EF4-FFF2-40B4-BE49-F238E27FC236}">
                <a16:creationId xmlns:a16="http://schemas.microsoft.com/office/drawing/2014/main" xmlns="" id="{424A7EE6-1449-4775-82C5-738DE69C012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43629" y="1170200"/>
            <a:ext cx="3281761" cy="7571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800" dirty="0">
                <a:solidFill>
                  <a:srgbClr val="262626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Approaches</a:t>
            </a:r>
            <a:r>
              <a:rPr lang="en-US" altLang="zh-CN" sz="4800" dirty="0">
                <a:solidFill>
                  <a:srgbClr val="262626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25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8" grpId="0" animBg="1"/>
      <p:bldP spid="2" grpId="0" animBg="1"/>
      <p:bldP spid="3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exels-photo-109049"/>
          <p:cNvPicPr>
            <a:picLocks noChangeAspect="1"/>
          </p:cNvPicPr>
          <p:nvPr/>
        </p:nvPicPr>
        <p:blipFill>
          <a:blip r:embed="rId2"/>
          <a:srcRect t="14079"/>
          <a:stretch>
            <a:fillRect/>
          </a:stretch>
        </p:blipFill>
        <p:spPr>
          <a:xfrm>
            <a:off x="3557905" y="955040"/>
            <a:ext cx="8633460" cy="49479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26247" y="973807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35785" y="1241106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OUTLINE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855608" y="247650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PROBLEM STATEMENT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5607" y="3110265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APPROACH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30842" y="3747371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OBJECT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30782" y="4381136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FUNCTIONALITIES</a:t>
            </a:r>
          </a:p>
        </p:txBody>
      </p:sp>
      <p:sp>
        <p:nvSpPr>
          <p:cNvPr id="10" name="椭圆 9"/>
          <p:cNvSpPr/>
          <p:nvPr/>
        </p:nvSpPr>
        <p:spPr>
          <a:xfrm>
            <a:off x="2441429" y="3820797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37460" y="2521583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37460" y="4432476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35885" y="4949454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D13D9077-6454-4CF6-86BA-1A9F4655F41F}"/>
              </a:ext>
            </a:extLst>
          </p:cNvPr>
          <p:cNvSpPr txBox="1"/>
          <p:nvPr/>
        </p:nvSpPr>
        <p:spPr>
          <a:xfrm>
            <a:off x="2855607" y="4926647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SCREEN SHOTS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FA54D939-C7D7-4968-A3B0-CDEAEF988F64}"/>
              </a:ext>
            </a:extLst>
          </p:cNvPr>
          <p:cNvSpPr/>
          <p:nvPr/>
        </p:nvSpPr>
        <p:spPr>
          <a:xfrm>
            <a:off x="2437460" y="317119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91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/>
      <p:bldP spid="50" grpId="0"/>
      <p:bldP spid="4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36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Backpackers</a:t>
            </a: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A708EDF-CFE6-4B94-96FD-6F188937E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896"/>
            <a:ext cx="11983453" cy="60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4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403</Words>
  <Application>Microsoft Macintosh PowerPoint</Application>
  <PresentationFormat>宽屏</PresentationFormat>
  <Paragraphs>130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Gill Sans</vt:lpstr>
      <vt:lpstr>Times New Roman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104</cp:revision>
  <dcterms:created xsi:type="dcterms:W3CDTF">2017-05-23T07:09:00Z</dcterms:created>
  <dcterms:modified xsi:type="dcterms:W3CDTF">2018-12-10T04:17:09Z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